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859" r:id="rId5"/>
    <p:sldId id="841" r:id="rId6"/>
    <p:sldId id="378" r:id="rId7"/>
    <p:sldId id="874" r:id="rId8"/>
    <p:sldId id="891" r:id="rId9"/>
    <p:sldId id="4476" r:id="rId10"/>
    <p:sldId id="4473" r:id="rId11"/>
    <p:sldId id="4477" r:id="rId12"/>
    <p:sldId id="873" r:id="rId13"/>
    <p:sldId id="875" r:id="rId14"/>
    <p:sldId id="866" r:id="rId15"/>
    <p:sldId id="872" r:id="rId16"/>
    <p:sldId id="863" r:id="rId17"/>
  </p:sldIdLst>
  <p:sldSz cx="9144000" cy="6858000" type="screen4x3"/>
  <p:notesSz cx="7010400" cy="9296400"/>
  <p:defaultTextStyle>
    <a:defPPr>
      <a:defRPr lang="en-US"/>
    </a:defPPr>
    <a:lvl1pPr marL="0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9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9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9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9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7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8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16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orient="horz" pos="3792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pos="3024" userDrawn="1">
          <p15:clr>
            <a:srgbClr val="A4A3A4"/>
          </p15:clr>
        </p15:guide>
        <p15:guide id="7" pos="5976">
          <p15:clr>
            <a:srgbClr val="A4A3A4"/>
          </p15:clr>
        </p15:guide>
        <p15:guide id="8" pos="6048">
          <p15:clr>
            <a:srgbClr val="A4A3A4"/>
          </p15:clr>
        </p15:guide>
        <p15:guide id="9" orient="horz" pos="912" userDrawn="1">
          <p15:clr>
            <a:srgbClr val="A4A3A4"/>
          </p15:clr>
        </p15:guide>
        <p15:guide id="10" orient="horz" pos="3096" userDrawn="1">
          <p15:clr>
            <a:srgbClr val="A4A3A4"/>
          </p15:clr>
        </p15:guide>
        <p15:guide id="11" orient="horz" pos="572">
          <p15:clr>
            <a:srgbClr val="A4A3A4"/>
          </p15:clr>
        </p15:guide>
        <p15:guide id="12" pos="2880">
          <p15:clr>
            <a:srgbClr val="A4A3A4"/>
          </p15:clr>
        </p15:guide>
        <p15:guide id="14" pos="336">
          <p15:clr>
            <a:srgbClr val="A4A3A4"/>
          </p15:clr>
        </p15:guide>
        <p15:guide id="15" pos="5433">
          <p15:clr>
            <a:srgbClr val="A4A3A4"/>
          </p15:clr>
        </p15:guide>
        <p15:guide id="16" pos="55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Olsen" initials="MO" lastIdx="404" clrIdx="0"/>
  <p:cmAuthor id="2" name="Caroline Pearson" initials="CP" lastIdx="26" clrIdx="1"/>
  <p:cmAuthor id="3" name="Elizabeth Carpenter" initials="EC" lastIdx="30" clrIdx="2"/>
  <p:cmAuthor id="4" name="Laurie Gavitt-Smith" initials="LG" lastIdx="14" clrIdx="3"/>
  <p:cmAuthor id="5" name="Tiernan Meyer" initials="TM" lastIdx="5" clrIdx="4">
    <p:extLst>
      <p:ext uri="{19B8F6BF-5375-455C-9EA6-DF929625EA0E}">
        <p15:presenceInfo xmlns:p15="http://schemas.microsoft.com/office/powerpoint/2012/main" userId="S-1-5-21-2134128958-395166598-1046933680-2453" providerId="AD"/>
      </p:ext>
    </p:extLst>
  </p:cmAuthor>
  <p:cmAuthor id="6" name="John Feore" initials="JF" lastIdx="23" clrIdx="5">
    <p:extLst>
      <p:ext uri="{19B8F6BF-5375-455C-9EA6-DF929625EA0E}">
        <p15:presenceInfo xmlns:p15="http://schemas.microsoft.com/office/powerpoint/2012/main" userId="S-1-5-21-2134128958-395166598-1046933680-4247" providerId="AD"/>
      </p:ext>
    </p:extLst>
  </p:cmAuthor>
  <p:cmAuthor id="7" name="Kate Ikeler" initials="KI" lastIdx="2" clrIdx="6">
    <p:extLst>
      <p:ext uri="{19B8F6BF-5375-455C-9EA6-DF929625EA0E}">
        <p15:presenceInfo xmlns:p15="http://schemas.microsoft.com/office/powerpoint/2012/main" userId="067bddf0-129d-4993-a8b6-1891d2525dae" providerId="Windows Live"/>
      </p:ext>
    </p:extLst>
  </p:cmAuthor>
  <p:cmAuthor id="8" name="Jay Jackson" initials="JJ" lastIdx="6" clrIdx="7">
    <p:extLst>
      <p:ext uri="{19B8F6BF-5375-455C-9EA6-DF929625EA0E}">
        <p15:presenceInfo xmlns:p15="http://schemas.microsoft.com/office/powerpoint/2012/main" userId="S-1-5-21-2134128958-395166598-1046933680-2342" providerId="AD"/>
      </p:ext>
    </p:extLst>
  </p:cmAuthor>
  <p:cmAuthor id="9" name="Amy Palatiello" initials="AP" lastIdx="1" clrIdx="8">
    <p:extLst>
      <p:ext uri="{19B8F6BF-5375-455C-9EA6-DF929625EA0E}">
        <p15:presenceInfo xmlns:p15="http://schemas.microsoft.com/office/powerpoint/2012/main" userId="S-1-5-21-2134128958-395166598-1046933680-3060" providerId="AD"/>
      </p:ext>
    </p:extLst>
  </p:cmAuthor>
  <p:cmAuthor id="10" name="Courtney Rodgers" initials="CR" lastIdx="5" clrIdx="9">
    <p:extLst>
      <p:ext uri="{19B8F6BF-5375-455C-9EA6-DF929625EA0E}">
        <p15:presenceInfo xmlns:p15="http://schemas.microsoft.com/office/powerpoint/2012/main" userId="S::courtney.rodgers@avalere.com::74a068ec-850c-44df-92bc-8c3e2dd3eee2" providerId="AD"/>
      </p:ext>
    </p:extLst>
  </p:cmAuthor>
  <p:cmAuthor id="11" name="Niajee Ervin" initials="NE" lastIdx="2" clrIdx="10">
    <p:extLst>
      <p:ext uri="{19B8F6BF-5375-455C-9EA6-DF929625EA0E}">
        <p15:presenceInfo xmlns:p15="http://schemas.microsoft.com/office/powerpoint/2012/main" userId="S-1-5-21-2134128958-395166598-1046933680-2357" providerId="AD"/>
      </p:ext>
    </p:extLst>
  </p:cmAuthor>
  <p:cmAuthor id="12" name="Kristi Mitchell" initials="KM" lastIdx="1" clrIdx="11">
    <p:extLst>
      <p:ext uri="{19B8F6BF-5375-455C-9EA6-DF929625EA0E}">
        <p15:presenceInfo xmlns:p15="http://schemas.microsoft.com/office/powerpoint/2012/main" userId="S-1-5-21-2134128958-395166598-1046933680-2393" providerId="AD"/>
      </p:ext>
    </p:extLst>
  </p:cmAuthor>
  <p:cmAuthor id="13" name="Kate Ikeler" initials="KI [2]" lastIdx="10" clrIdx="12">
    <p:extLst>
      <p:ext uri="{19B8F6BF-5375-455C-9EA6-DF929625EA0E}">
        <p15:presenceInfo xmlns:p15="http://schemas.microsoft.com/office/powerpoint/2012/main" userId="S::kate.ikeler@inovalon.global::b3890855-b386-4528-91d3-b12b130f3788" providerId="AD"/>
      </p:ext>
    </p:extLst>
  </p:cmAuthor>
  <p:cmAuthor id="14" name="Catherine Turner" initials="CT" lastIdx="3" clrIdx="13">
    <p:extLst>
      <p:ext uri="{19B8F6BF-5375-455C-9EA6-DF929625EA0E}">
        <p15:presenceInfo xmlns:p15="http://schemas.microsoft.com/office/powerpoint/2012/main" userId="S::Catherine.Turner@inovalon.global::a72da647-f1ca-4b78-bf93-ab9fc8b10aef" providerId="AD"/>
      </p:ext>
    </p:extLst>
  </p:cmAuthor>
  <p:cmAuthor id="15" name="Courtney Ramus" initials="CR" lastIdx="6" clrIdx="14">
    <p:extLst>
      <p:ext uri="{19B8F6BF-5375-455C-9EA6-DF929625EA0E}">
        <p15:presenceInfo xmlns:p15="http://schemas.microsoft.com/office/powerpoint/2012/main" userId="Courtney Ramus" providerId="None"/>
      </p:ext>
    </p:extLst>
  </p:cmAuthor>
  <p:cmAuthor id="16" name="Samantha Ferguson" initials="SF" lastIdx="1" clrIdx="15">
    <p:extLst>
      <p:ext uri="{19B8F6BF-5375-455C-9EA6-DF929625EA0E}">
        <p15:presenceInfo xmlns:p15="http://schemas.microsoft.com/office/powerpoint/2012/main" userId="S::Samantha.Ferguson@inovalon.global::95b5df6e-087a-4a2f-a4c1-2ed425cacc44" providerId="AD"/>
      </p:ext>
    </p:extLst>
  </p:cmAuthor>
  <p:cmAuthor id="17" name="Lance Grady" initials="LG" lastIdx="9" clrIdx="16">
    <p:extLst>
      <p:ext uri="{19B8F6BF-5375-455C-9EA6-DF929625EA0E}">
        <p15:presenceInfo xmlns:p15="http://schemas.microsoft.com/office/powerpoint/2012/main" userId="S::Lance.Grady@inovalon.global::18d3ec50-3a31-4537-aad1-c78add7a8357" providerId="AD"/>
      </p:ext>
    </p:extLst>
  </p:cmAuthor>
  <p:cmAuthor id="18" name="Blair Burnett" initials="BB" lastIdx="17" clrIdx="17">
    <p:extLst>
      <p:ext uri="{19B8F6BF-5375-455C-9EA6-DF929625EA0E}">
        <p15:presenceInfo xmlns:p15="http://schemas.microsoft.com/office/powerpoint/2012/main" userId="S::Blair.Burnett@inovalon.global::bfafbf09-83ac-4e06-8780-c17963dc32a2" providerId="AD"/>
      </p:ext>
    </p:extLst>
  </p:cmAuthor>
  <p:cmAuthor id="19" name="Kylie Stengel" initials="KS" lastIdx="3" clrIdx="18">
    <p:extLst>
      <p:ext uri="{19B8F6BF-5375-455C-9EA6-DF929625EA0E}">
        <p15:presenceInfo xmlns:p15="http://schemas.microsoft.com/office/powerpoint/2012/main" userId="S::kylie.stengel@inovalon.global::0d310040-c86f-4d17-a4bb-952d759e60ec" providerId="AD"/>
      </p:ext>
    </p:extLst>
  </p:cmAuthor>
  <p:cmAuthor id="20" name="Ekemini Isaiah" initials="EI" lastIdx="3" clrIdx="19">
    <p:extLst>
      <p:ext uri="{19B8F6BF-5375-455C-9EA6-DF929625EA0E}">
        <p15:presenceInfo xmlns:p15="http://schemas.microsoft.com/office/powerpoint/2012/main" userId="S::Ekemini.Isaiah@inovalon.global::4ee9dfb3-2be0-4900-8f7e-4733d86cd6e2" providerId="AD"/>
      </p:ext>
    </p:extLst>
  </p:cmAuthor>
  <p:cmAuthor id="21" name="Merrill Harmison" initials="MH" lastIdx="2" clrIdx="20">
    <p:extLst>
      <p:ext uri="{19B8F6BF-5375-455C-9EA6-DF929625EA0E}">
        <p15:presenceInfo xmlns:p15="http://schemas.microsoft.com/office/powerpoint/2012/main" userId="Merrill Harmison" providerId="None"/>
      </p:ext>
    </p:extLst>
  </p:cmAuthor>
  <p:cmAuthor id="22" name="Milena Sullivan" initials="MS" lastIdx="3" clrIdx="21">
    <p:extLst>
      <p:ext uri="{19B8F6BF-5375-455C-9EA6-DF929625EA0E}">
        <p15:presenceInfo xmlns:p15="http://schemas.microsoft.com/office/powerpoint/2012/main" userId="S::milena.sullivan@inovalon.global::33745d38-fab5-45bd-98f2-68f16d15e4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9"/>
    <a:srgbClr val="8AB13C"/>
    <a:srgbClr val="033145"/>
    <a:srgbClr val="033151"/>
    <a:srgbClr val="FE6B32"/>
    <a:srgbClr val="A3B7C1"/>
    <a:srgbClr val="275F6A"/>
    <a:srgbClr val="6B859E"/>
    <a:srgbClr val="00A8F5"/>
    <a:srgbClr val="38A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46" autoAdjust="0"/>
    <p:restoredTop sz="98984" autoAdjust="0"/>
  </p:normalViewPr>
  <p:slideViewPr>
    <p:cSldViewPr snapToGrid="0">
      <p:cViewPr varScale="1">
        <p:scale>
          <a:sx n="67" d="100"/>
          <a:sy n="67" d="100"/>
        </p:scale>
        <p:origin x="1396" y="44"/>
      </p:cViewPr>
      <p:guideLst>
        <p:guide orient="horz" pos="2448"/>
        <p:guide orient="horz" pos="3792"/>
        <p:guide orient="horz" pos="648"/>
        <p:guide pos="3024"/>
        <p:guide pos="5976"/>
        <p:guide pos="6048"/>
        <p:guide orient="horz" pos="912"/>
        <p:guide orient="horz" pos="3096"/>
        <p:guide orient="horz" pos="572"/>
        <p:guide pos="2880"/>
        <p:guide pos="336"/>
        <p:guide pos="5433"/>
        <p:guide pos="55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13331989882335E-2"/>
          <c:y val="0.1120572808280787"/>
          <c:w val="0.93018666801011762"/>
          <c:h val="0.73523704938341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Patient E/M</c:v>
                </c:pt>
              </c:strCache>
            </c:strRef>
          </c:tx>
          <c:spPr>
            <a:gradFill>
              <a:gsLst>
                <a:gs pos="15000">
                  <a:schemeClr val="accent1">
                    <a:lumMod val="75000"/>
                  </a:schemeClr>
                </a:gs>
                <a:gs pos="17000">
                  <a:schemeClr val="accent1"/>
                </a:gs>
              </a:gsLst>
              <a:lin ang="10800000" scaled="0"/>
            </a:gra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Mar Y/Y</c:v>
                </c:pt>
                <c:pt idx="1">
                  <c:v>Apr Y/Y</c:v>
                </c:pt>
                <c:pt idx="2">
                  <c:v>May Y/Y</c:v>
                </c:pt>
                <c:pt idx="3">
                  <c:v>Jun Y/Y</c:v>
                </c:pt>
                <c:pt idx="4">
                  <c:v>Jul Y/Y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-0.4052</c:v>
                </c:pt>
                <c:pt idx="1">
                  <c:v>-0.70250000000000001</c:v>
                </c:pt>
                <c:pt idx="2">
                  <c:v>-0.5373</c:v>
                </c:pt>
                <c:pt idx="3">
                  <c:v>-0.29089999999999999</c:v>
                </c:pt>
                <c:pt idx="4">
                  <c:v>-0.3735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C-4C2B-A499-E4F9D12527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Established Patient E/M</c:v>
                </c:pt>
              </c:strCache>
            </c:strRef>
          </c:tx>
          <c:spPr>
            <a:gradFill>
              <a:gsLst>
                <a:gs pos="15000">
                  <a:schemeClr val="tx1"/>
                </a:gs>
                <a:gs pos="18000">
                  <a:schemeClr val="accent2"/>
                </a:gs>
              </a:gsLst>
              <a:lin ang="10800000" scaled="0"/>
            </a:gra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Mar Y/Y</c:v>
                </c:pt>
                <c:pt idx="1">
                  <c:v>Apr Y/Y</c:v>
                </c:pt>
                <c:pt idx="2">
                  <c:v>May Y/Y</c:v>
                </c:pt>
                <c:pt idx="3">
                  <c:v>Jun Y/Y</c:v>
                </c:pt>
                <c:pt idx="4">
                  <c:v>Jul Y/Y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-0.35899999999999999</c:v>
                </c:pt>
                <c:pt idx="1">
                  <c:v>-0.60450000000000004</c:v>
                </c:pt>
                <c:pt idx="2">
                  <c:v>-0.42799999999999999</c:v>
                </c:pt>
                <c:pt idx="3">
                  <c:v>-0.19</c:v>
                </c:pt>
                <c:pt idx="4">
                  <c:v>-0.3175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E7-4960-9516-79F205D61F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Hospital Outpatient E/M</c:v>
                </c:pt>
              </c:strCache>
            </c:strRef>
          </c:tx>
          <c:spPr>
            <a:gradFill>
              <a:gsLst>
                <a:gs pos="15000">
                  <a:schemeClr val="accent4">
                    <a:lumMod val="75000"/>
                  </a:schemeClr>
                </a:gs>
                <a:gs pos="17000">
                  <a:schemeClr val="accent4"/>
                </a:gs>
              </a:gsLst>
              <a:lin ang="10800000" scaled="0"/>
            </a:gra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Mar Y/Y</c:v>
                </c:pt>
                <c:pt idx="1">
                  <c:v>Apr Y/Y</c:v>
                </c:pt>
                <c:pt idx="2">
                  <c:v>May Y/Y</c:v>
                </c:pt>
                <c:pt idx="3">
                  <c:v>Jun Y/Y</c:v>
                </c:pt>
                <c:pt idx="4">
                  <c:v>Jul Y/Y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-0.40849999999999997</c:v>
                </c:pt>
                <c:pt idx="1">
                  <c:v>-0.74150000000000005</c:v>
                </c:pt>
                <c:pt idx="2">
                  <c:v>-0.52839999999999998</c:v>
                </c:pt>
                <c:pt idx="3">
                  <c:v>-0.27900000000000003</c:v>
                </c:pt>
                <c:pt idx="4">
                  <c:v>-0.37469999999999998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E7-4960-9516-79F205D61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903717488"/>
        <c:axId val="1250500688"/>
      </c:barChart>
      <c:catAx>
        <c:axId val="190371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0500688"/>
        <c:crosses val="autoZero"/>
        <c:auto val="1"/>
        <c:lblAlgn val="ctr"/>
        <c:lblOffset val="100"/>
        <c:noMultiLvlLbl val="0"/>
      </c:catAx>
      <c:valAx>
        <c:axId val="125050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71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65652876419653E-2"/>
          <c:y val="0.12937217539083942"/>
          <c:w val="0.92034347123580351"/>
          <c:h val="0.69432634246482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Mammograms</c:v>
                </c:pt>
              </c:strCache>
            </c:strRef>
          </c:tx>
          <c:spPr>
            <a:gradFill>
              <a:gsLst>
                <a:gs pos="15000">
                  <a:schemeClr val="accent1">
                    <a:lumMod val="75000"/>
                  </a:schemeClr>
                </a:gs>
                <a:gs pos="17000">
                  <a:schemeClr val="accent1"/>
                </a:gs>
              </a:gsLst>
              <a:lin ang="10800000" scaled="0"/>
            </a:gra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Mar Y/Y</c:v>
                </c:pt>
                <c:pt idx="1">
                  <c:v>Apr Y/Y</c:v>
                </c:pt>
                <c:pt idx="2">
                  <c:v>May Y/Y</c:v>
                </c:pt>
                <c:pt idx="3">
                  <c:v>Jun Y/Y</c:v>
                </c:pt>
                <c:pt idx="4">
                  <c:v>Jul Y/Y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-0.49830000000000002</c:v>
                </c:pt>
                <c:pt idx="1">
                  <c:v>-0.84770000000000001</c:v>
                </c:pt>
                <c:pt idx="2">
                  <c:v>-0.38590000000000002</c:v>
                </c:pt>
                <c:pt idx="3">
                  <c:v>9.1899999999999996E-2</c:v>
                </c:pt>
                <c:pt idx="4">
                  <c:v>-8.9099999999999999E-2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C-4C2B-A499-E4F9D12527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Colon Screening</c:v>
                </c:pt>
              </c:strCache>
            </c:strRef>
          </c:tx>
          <c:spPr>
            <a:gradFill>
              <a:gsLst>
                <a:gs pos="15000">
                  <a:schemeClr val="tx1"/>
                </a:gs>
                <a:gs pos="18000">
                  <a:schemeClr val="accent2"/>
                </a:gs>
              </a:gsLst>
              <a:lin ang="10800000" scaled="0"/>
            </a:gra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Mar Y/Y</c:v>
                </c:pt>
                <c:pt idx="1">
                  <c:v>Apr Y/Y</c:v>
                </c:pt>
                <c:pt idx="2">
                  <c:v>May Y/Y</c:v>
                </c:pt>
                <c:pt idx="3">
                  <c:v>Jun Y/Y</c:v>
                </c:pt>
                <c:pt idx="4">
                  <c:v>Jul Y/Y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-0.41049999999999998</c:v>
                </c:pt>
                <c:pt idx="1">
                  <c:v>-0.75239999999999996</c:v>
                </c:pt>
                <c:pt idx="2">
                  <c:v>-0.49099999999999999</c:v>
                </c:pt>
                <c:pt idx="3">
                  <c:v>-0.24959999999999999</c:v>
                </c:pt>
                <c:pt idx="4">
                  <c:v>-0.37480000000000002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E7-4960-9516-79F205D61F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Lung Screenings</c:v>
                </c:pt>
              </c:strCache>
            </c:strRef>
          </c:tx>
          <c:spPr>
            <a:gradFill>
              <a:gsLst>
                <a:gs pos="15000">
                  <a:schemeClr val="accent4">
                    <a:lumMod val="75000"/>
                  </a:schemeClr>
                </a:gs>
                <a:gs pos="17000">
                  <a:schemeClr val="accent4"/>
                </a:gs>
              </a:gsLst>
              <a:lin ang="10800000" scaled="0"/>
            </a:gra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Mar Y/Y</c:v>
                </c:pt>
                <c:pt idx="1">
                  <c:v>Apr Y/Y</c:v>
                </c:pt>
                <c:pt idx="2">
                  <c:v>May Y/Y</c:v>
                </c:pt>
                <c:pt idx="3">
                  <c:v>Jun Y/Y</c:v>
                </c:pt>
                <c:pt idx="4">
                  <c:v>Jul Y/Y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-0.51500000000000001</c:v>
                </c:pt>
                <c:pt idx="1">
                  <c:v>-0.74409999999999998</c:v>
                </c:pt>
                <c:pt idx="2">
                  <c:v>-0.628</c:v>
                </c:pt>
                <c:pt idx="3">
                  <c:v>-0.49099999999999999</c:v>
                </c:pt>
                <c:pt idx="4">
                  <c:v>-0.57720000000000005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E7-4960-9516-79F205D61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903717488"/>
        <c:axId val="1250500688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Prostate Screenings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Mar Y/Y</c:v>
                      </c:pt>
                      <c:pt idx="1">
                        <c:v>Apr Y/Y</c:v>
                      </c:pt>
                      <c:pt idx="2">
                        <c:v>May Y/Y</c:v>
                      </c:pt>
                      <c:pt idx="3">
                        <c:v>Jun Y/Y</c:v>
                      </c:pt>
                      <c:pt idx="4">
                        <c:v>Jul Y/Y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Sheet1!$E$2:$E$6</c15:sqref>
                        </c15:formulaRef>
                      </c:ext>
                    </c:extLst>
                    <c:numCache>
                      <c:formatCode>0.00%</c:formatCode>
                      <c:ptCount val="5"/>
                      <c:pt idx="0">
                        <c:v>-0.35399999999999998</c:v>
                      </c:pt>
                      <c:pt idx="1">
                        <c:v>-0.56340000000000001</c:v>
                      </c:pt>
                      <c:pt idx="2">
                        <c:v>-0.30130000000000001</c:v>
                      </c:pt>
                      <c:pt idx="3">
                        <c:v>-2.6200000000000001E-2</c:v>
                      </c:pt>
                      <c:pt idx="4">
                        <c:v>-0.191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22F-47FE-A8AC-6A9323EB0B8D}"/>
                  </c:ext>
                </c:extLst>
              </c15:ser>
            </c15:filteredBarSeries>
          </c:ext>
        </c:extLst>
      </c:barChart>
      <c:catAx>
        <c:axId val="190371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0500688"/>
        <c:crosses val="autoZero"/>
        <c:auto val="1"/>
        <c:lblAlgn val="ctr"/>
        <c:lblOffset val="100"/>
        <c:noMultiLvlLbl val="0"/>
      </c:catAx>
      <c:valAx>
        <c:axId val="125050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71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36255851790312"/>
          <c:y val="0.10873380431916256"/>
          <c:w val="0.84763744148209685"/>
          <c:h val="0.73334595163127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Oncology Products</c:v>
                </c:pt>
              </c:strCache>
            </c:strRef>
          </c:tx>
          <c:spPr>
            <a:gradFill>
              <a:gsLst>
                <a:gs pos="15000">
                  <a:schemeClr val="accent1">
                    <a:lumMod val="75000"/>
                  </a:schemeClr>
                </a:gs>
                <a:gs pos="17000">
                  <a:schemeClr val="accent1"/>
                </a:gs>
              </a:gsLst>
              <a:lin ang="10800000" scaled="0"/>
            </a:gra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-0.16500000000000001</c:v>
                </c:pt>
                <c:pt idx="1">
                  <c:v>-0.26419999999999999</c:v>
                </c:pt>
                <c:pt idx="2">
                  <c:v>-0.2452</c:v>
                </c:pt>
                <c:pt idx="3">
                  <c:v>-0.16850000000000001</c:v>
                </c:pt>
                <c:pt idx="4">
                  <c:v>-0.31459999999999999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C-4C2B-A499-E4F9D1252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903717488"/>
        <c:axId val="1250500688"/>
      </c:barChart>
      <c:catAx>
        <c:axId val="190371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0500688"/>
        <c:crosses val="autoZero"/>
        <c:auto val="1"/>
        <c:lblAlgn val="ctr"/>
        <c:lblOffset val="100"/>
        <c:noMultiLvlLbl val="0"/>
      </c:catAx>
      <c:valAx>
        <c:axId val="125050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71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44467021499055"/>
          <c:y val="0.10873380431916256"/>
          <c:w val="0.85055532978500947"/>
          <c:h val="0.73334595163127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Professional</c:v>
                </c:pt>
              </c:strCache>
            </c:strRef>
          </c:tx>
          <c:spPr>
            <a:gradFill>
              <a:gsLst>
                <a:gs pos="15000">
                  <a:schemeClr val="accent4">
                    <a:lumMod val="75000"/>
                  </a:schemeClr>
                </a:gs>
                <a:gs pos="18000">
                  <a:schemeClr val="accent4"/>
                </a:gs>
              </a:gsLst>
              <a:lin ang="10800000" scaled="0"/>
            </a:gra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4.6767382249700472E-2"/>
                  <c:y val="8.5550712928220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C2-A84B-863D-94162D16E7F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Mar Y/Y</c:v>
                </c:pt>
                <c:pt idx="1">
                  <c:v>Apr Y/Y</c:v>
                </c:pt>
                <c:pt idx="2">
                  <c:v>May Y/Y</c:v>
                </c:pt>
                <c:pt idx="3">
                  <c:v>Jun Y/Y</c:v>
                </c:pt>
                <c:pt idx="4">
                  <c:v>Jul Y/Y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-0.18859999999999999</c:v>
                </c:pt>
                <c:pt idx="1">
                  <c:v>-0.28470000000000001</c:v>
                </c:pt>
                <c:pt idx="2">
                  <c:v>-0.3049</c:v>
                </c:pt>
                <c:pt idx="3">
                  <c:v>-0.192</c:v>
                </c:pt>
                <c:pt idx="4">
                  <c:v>-0.31180000000000002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76-4B45-9A24-EA0B115276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Institutional</c:v>
                </c:pt>
              </c:strCache>
            </c:strRef>
          </c:tx>
          <c:spPr>
            <a:gradFill>
              <a:gsLst>
                <a:gs pos="15000">
                  <a:schemeClr val="accent6">
                    <a:lumMod val="75000"/>
                  </a:schemeClr>
                </a:gs>
                <a:gs pos="20000">
                  <a:schemeClr val="accent6"/>
                </a:gs>
              </a:gsLst>
              <a:lin ang="108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3621092142001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C2-A84B-863D-94162D16E7F2}"/>
                </c:ext>
              </c:extLst>
            </c:dLbl>
            <c:dLbl>
              <c:idx val="1"/>
              <c:layout>
                <c:manualLayout>
                  <c:x val="2.0043163821300201E-2"/>
                  <c:y val="1.28315965772979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C2-A84B-863D-94162D16E7F2}"/>
                </c:ext>
              </c:extLst>
            </c:dLbl>
            <c:dLbl>
              <c:idx val="2"/>
              <c:layout>
                <c:manualLayout>
                  <c:x val="1.6702636517750169E-2"/>
                  <c:y val="4.2771988590993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C2-A84B-863D-94162D16E7F2}"/>
                </c:ext>
              </c:extLst>
            </c:dLbl>
            <c:dLbl>
              <c:idx val="3"/>
              <c:layout>
                <c:manualLayout>
                  <c:x val="1.33621092142000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C2-A84B-863D-94162D16E7F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Mar Y/Y</c:v>
                </c:pt>
                <c:pt idx="1">
                  <c:v>Apr Y/Y</c:v>
                </c:pt>
                <c:pt idx="2">
                  <c:v>May Y/Y</c:v>
                </c:pt>
                <c:pt idx="3">
                  <c:v>Jun Y/Y</c:v>
                </c:pt>
                <c:pt idx="4">
                  <c:v>Jul Y/Y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-9.5799999999999996E-2</c:v>
                </c:pt>
                <c:pt idx="1">
                  <c:v>-0.21490000000000001</c:v>
                </c:pt>
                <c:pt idx="2">
                  <c:v>-0.21049999999999999</c:v>
                </c:pt>
                <c:pt idx="3">
                  <c:v>-0.1565</c:v>
                </c:pt>
                <c:pt idx="4">
                  <c:v>-0.30509999999999998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A9-4537-8E37-B570045AC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903717488"/>
        <c:axId val="1250500688"/>
      </c:barChart>
      <c:catAx>
        <c:axId val="190371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0500688"/>
        <c:crosses val="autoZero"/>
        <c:auto val="1"/>
        <c:lblAlgn val="ctr"/>
        <c:lblOffset val="100"/>
        <c:noMultiLvlLbl val="0"/>
      </c:catAx>
      <c:valAx>
        <c:axId val="125050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71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41EB8A-391A-3641-811E-0542DC6BF8DE}" type="datetimeFigureOut">
              <a:rPr lang="en-US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9313C4-44AB-C946-BF03-E5D00CA3FC5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3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F1A391-E3F6-374C-B356-58B9B1CA5D0E}" type="datetimeFigureOut">
              <a:rPr lang="en-US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53597C-CB29-3E41-9C25-8CE07D7CF592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29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4570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9" algn="l" defTabSz="4570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9" algn="l" defTabSz="4570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9" algn="l" defTabSz="4570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9" algn="l" defTabSz="4570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7" algn="l" defTabSz="4570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8" algn="l" defTabSz="4570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16" algn="l" defTabSz="4570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67516" fontAlgn="ctr">
              <a:buClr>
                <a:schemeClr val="accent2"/>
              </a:buClr>
              <a:buSzPct val="80000"/>
              <a:buFont typeface="Arial" panose="020B0604020202020204" pitchFamily="34" charset="0"/>
              <a:buNone/>
            </a:pPr>
            <a:endParaRPr lang="en-US" sz="1600" b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3597C-CB29-3E41-9C25-8CE07D7CF5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9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67516" fontAlgn="ctr">
              <a:buClr>
                <a:schemeClr val="accent2"/>
              </a:buClr>
              <a:buSzPct val="80000"/>
              <a:buFont typeface="Arial" panose="020B0604020202020204" pitchFamily="34" charset="0"/>
              <a:buNone/>
            </a:pPr>
            <a:endParaRPr lang="en-US" sz="1600" b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3597C-CB29-3E41-9C25-8CE07D7CF5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5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67516" fontAlgn="ctr">
              <a:buClr>
                <a:schemeClr val="accent2"/>
              </a:buClr>
              <a:buSzPct val="80000"/>
              <a:buFont typeface="Arial" panose="020B0604020202020204" pitchFamily="34" charset="0"/>
              <a:buNone/>
            </a:pPr>
            <a:endParaRPr lang="en-US" sz="1600" b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3597C-CB29-3E41-9C25-8CE07D7CF5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9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372145"/>
            <a:ext cx="8138245" cy="443940"/>
          </a:xfrm>
          <a:prstGeom prst="rect">
            <a:avLst/>
          </a:prstGeom>
        </p:spPr>
        <p:txBody>
          <a:bodyPr lIns="82039" tIns="41020" rIns="82039" bIns="41020" anchor="t" anchorCtr="0"/>
          <a:lstStyle>
            <a:lvl1pPr algn="l">
              <a:defRPr sz="2400" spc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603" y="971355"/>
            <a:ext cx="8149126" cy="378199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1800" cap="all" spc="5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0376" y="1466187"/>
            <a:ext cx="8157748" cy="4430730"/>
          </a:xfrm>
          <a:prstGeom prst="rect">
            <a:avLst/>
          </a:prstGeom>
        </p:spPr>
        <p:txBody>
          <a:bodyPr lIns="82058" tIns="41029" rIns="82058" bIns="41029"/>
          <a:lstStyle>
            <a:lvl1pPr marL="230188" indent="-230188" algn="l" defTabSz="81981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19711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0583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−"/>
              <a:defRPr sz="1800"/>
            </a:lvl3pPr>
            <a:lvl4pPr marL="1030003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»"/>
              <a:defRPr sz="1800"/>
            </a:lvl4pPr>
            <a:lvl5pPr marL="1230874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FA702A-A92E-9947-87AD-4305CDC12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  <a:prstGeom prst="rect">
            <a:avLst/>
          </a:prstGeom>
        </p:spPr>
        <p:txBody>
          <a:bodyPr vert="horz" lIns="91407" tIns="45704" rIns="0" bIns="45704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  <a:latin typeface="Helvetica 55 Roman"/>
              </a:defRPr>
            </a:lvl1pPr>
          </a:lstStyle>
          <a:p>
            <a:fld id="{1046E0F0-A629-AF47-82DD-3B28C859BC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Source No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4"/>
          </p:nvPr>
        </p:nvSpPr>
        <p:spPr>
          <a:xfrm>
            <a:off x="460376" y="989907"/>
            <a:ext cx="3871479" cy="4827628"/>
          </a:xfrm>
          <a:prstGeom prst="rect">
            <a:avLst/>
          </a:prstGeom>
        </p:spPr>
        <p:txBody>
          <a:bodyPr lIns="82058" tIns="41029" rIns="82058" bIns="41029"/>
          <a:lstStyle>
            <a:lvl1pPr marL="230188" indent="-230188" algn="l" defTabSz="81981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19711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0583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−"/>
              <a:defRPr sz="1800"/>
            </a:lvl3pPr>
            <a:lvl4pPr marL="1030003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»"/>
              <a:defRPr sz="1800"/>
            </a:lvl4pPr>
            <a:lvl5pPr marL="1230874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7"/>
          </p:nvPr>
        </p:nvSpPr>
        <p:spPr>
          <a:xfrm>
            <a:off x="4718340" y="989907"/>
            <a:ext cx="3871479" cy="4827628"/>
          </a:xfrm>
          <a:prstGeom prst="rect">
            <a:avLst/>
          </a:prstGeom>
        </p:spPr>
        <p:txBody>
          <a:bodyPr lIns="82058" tIns="41029" rIns="82058" bIns="41029"/>
          <a:lstStyle>
            <a:lvl1pPr marL="230188" indent="-230188" algn="l" defTabSz="81981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19711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0583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−"/>
              <a:defRPr sz="1800"/>
            </a:lvl3pPr>
            <a:lvl4pPr marL="1030003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»"/>
              <a:defRPr sz="1800"/>
            </a:lvl4pPr>
            <a:lvl5pPr marL="1230874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B6AE01-0E8D-DC41-925E-F70FC4524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  <a:prstGeom prst="rect">
            <a:avLst/>
          </a:prstGeom>
        </p:spPr>
        <p:txBody>
          <a:bodyPr vert="horz" lIns="91407" tIns="45704" rIns="0" bIns="45704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  <a:latin typeface="Helvetica 55 Roman"/>
              </a:defRPr>
            </a:lvl1pPr>
          </a:lstStyle>
          <a:p>
            <a:fld id="{1046E0F0-A629-AF47-82DD-3B28C859BC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133FFBC-2F19-1A4D-ADE9-AF67B8023D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72145"/>
            <a:ext cx="8138245" cy="443940"/>
          </a:xfrm>
          <a:prstGeom prst="rect">
            <a:avLst/>
          </a:prstGeom>
        </p:spPr>
        <p:txBody>
          <a:bodyPr lIns="82039" tIns="41020" rIns="82039" bIns="41020" anchor="t" anchorCtr="0"/>
          <a:lstStyle>
            <a:lvl1pPr algn="l">
              <a:defRPr sz="2400" spc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55CB6C03-A5BE-B547-8D75-5430284C79E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6544" y="5802960"/>
            <a:ext cx="6372877" cy="482063"/>
          </a:xfrm>
          <a:prstGeom prst="rect">
            <a:avLst/>
          </a:prstGeom>
        </p:spPr>
        <p:txBody>
          <a:bodyPr lIns="0" tIns="0" bIns="0" anchor="b" anchorCtr="0"/>
          <a:lstStyle>
            <a:lvl1pPr marL="119063" marR="0" indent="-119063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  <a:tabLst/>
              <a:defRPr lang="en-US" sz="900" kern="0" baseline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90563" indent="-233363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23838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−"/>
              <a:defRPr sz="1800"/>
            </a:lvl3pPr>
            <a:lvl4pPr marL="1147763" indent="-233363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»"/>
              <a:defRPr sz="1800"/>
            </a:lvl4pPr>
            <a:lvl5pPr marL="1371600" indent="-223838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Place source(s) here.</a:t>
            </a:r>
          </a:p>
          <a:p>
            <a:pPr marL="119063" marR="0" lvl="0" indent="-119063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dirty="0"/>
              <a:t>Place source(s) here.</a:t>
            </a:r>
          </a:p>
          <a:p>
            <a:pPr lvl="0"/>
            <a:endParaRPr lang="en-US" dirty="0"/>
          </a:p>
          <a:p>
            <a:pPr marL="137160" marR="0" lvl="0" indent="-13716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charset="2"/>
              <a:buAutoNum type="arabicPlain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5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C01F37-CF88-4740-B00E-090FE2966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  <a:prstGeom prst="rect">
            <a:avLst/>
          </a:prstGeom>
        </p:spPr>
        <p:txBody>
          <a:bodyPr vert="horz" lIns="91407" tIns="45704" rIns="0" bIns="45704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  <a:latin typeface="Helvetica 55 Roman"/>
              </a:defRPr>
            </a:lvl1pPr>
          </a:lstStyle>
          <a:p>
            <a:fld id="{1046E0F0-A629-AF47-82DD-3B28C859BC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343CD0-B6E1-0F42-9591-396374AEE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72145"/>
            <a:ext cx="8138245" cy="443940"/>
          </a:xfrm>
          <a:prstGeom prst="rect">
            <a:avLst/>
          </a:prstGeom>
        </p:spPr>
        <p:txBody>
          <a:bodyPr lIns="82039" tIns="41020" rIns="82039" bIns="41020" anchor="t" anchorCtr="0"/>
          <a:lstStyle>
            <a:lvl1pPr algn="l">
              <a:defRPr sz="2400" spc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735202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556544" y="5802960"/>
            <a:ext cx="6372877" cy="482063"/>
          </a:xfrm>
          <a:prstGeom prst="rect">
            <a:avLst/>
          </a:prstGeom>
        </p:spPr>
        <p:txBody>
          <a:bodyPr lIns="0" tIns="0" bIns="0" anchor="b" anchorCtr="0"/>
          <a:lstStyle>
            <a:lvl1pPr marL="119063" marR="0" indent="-119063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  <a:tabLst/>
              <a:defRPr lang="en-US" sz="900" kern="0" baseline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90563" indent="-233363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23838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−"/>
              <a:defRPr sz="1800"/>
            </a:lvl3pPr>
            <a:lvl4pPr marL="1147763" indent="-233363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»"/>
              <a:defRPr sz="1800"/>
            </a:lvl4pPr>
            <a:lvl5pPr marL="1371600" indent="-223838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Place source(s) here.</a:t>
            </a:r>
          </a:p>
          <a:p>
            <a:pPr marL="119063" marR="0" lvl="0" indent="-119063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dirty="0"/>
              <a:t>Place source(s) here.</a:t>
            </a:r>
          </a:p>
          <a:p>
            <a:pPr lvl="0"/>
            <a:endParaRPr lang="en-US" dirty="0"/>
          </a:p>
          <a:p>
            <a:pPr marL="137160" marR="0" lvl="0" indent="-13716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charset="2"/>
              <a:buAutoNum type="arabicPlain"/>
              <a:tabLst/>
              <a:defRPr/>
            </a:pP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CF384-EC86-C14D-B617-A9E519BCF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  <a:prstGeom prst="rect">
            <a:avLst/>
          </a:prstGeom>
        </p:spPr>
        <p:txBody>
          <a:bodyPr vert="horz" lIns="91407" tIns="45704" rIns="0" bIns="45704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  <a:latin typeface="Helvetica 55 Roman"/>
              </a:defRPr>
            </a:lvl1pPr>
          </a:lstStyle>
          <a:p>
            <a:fld id="{1046E0F0-A629-AF47-82DD-3B28C859BC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D6BBCDA-6580-254E-8519-650529DA1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72145"/>
            <a:ext cx="8138245" cy="443940"/>
          </a:xfrm>
          <a:prstGeom prst="rect">
            <a:avLst/>
          </a:prstGeom>
        </p:spPr>
        <p:txBody>
          <a:bodyPr lIns="82039" tIns="41020" rIns="82039" bIns="41020" anchor="t" anchorCtr="0"/>
          <a:lstStyle>
            <a:lvl1pPr algn="l">
              <a:defRPr sz="2400" spc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449924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E3334EF-1417-264D-B340-2CFDE8C99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  <a:prstGeom prst="rect">
            <a:avLst/>
          </a:prstGeom>
        </p:spPr>
        <p:txBody>
          <a:bodyPr vert="horz" lIns="91407" tIns="45704" rIns="0" bIns="45704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  <a:latin typeface="Helvetica 55 Roman"/>
              </a:defRPr>
            </a:lvl1pPr>
          </a:lstStyle>
          <a:p>
            <a:fld id="{1046E0F0-A629-AF47-82DD-3B28C859BC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052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N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476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603" y="971355"/>
            <a:ext cx="8149126" cy="378199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1800" cap="all" spc="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4"/>
          </p:nvPr>
        </p:nvSpPr>
        <p:spPr>
          <a:xfrm>
            <a:off x="460376" y="1466187"/>
            <a:ext cx="8157748" cy="4351348"/>
          </a:xfrm>
          <a:prstGeom prst="rect">
            <a:avLst/>
          </a:prstGeom>
        </p:spPr>
        <p:txBody>
          <a:bodyPr lIns="82058" tIns="41029" rIns="82058" bIns="41029"/>
          <a:lstStyle>
            <a:lvl1pPr marL="230188" indent="-230188" algn="l" defTabSz="81981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19711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0583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−"/>
              <a:defRPr sz="1800"/>
            </a:lvl3pPr>
            <a:lvl4pPr marL="1030003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»"/>
              <a:defRPr sz="1800"/>
            </a:lvl4pPr>
            <a:lvl5pPr marL="1230874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BBC2956-C1D0-0B42-AD5B-EA40A6429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  <a:prstGeom prst="rect">
            <a:avLst/>
          </a:prstGeom>
        </p:spPr>
        <p:txBody>
          <a:bodyPr vert="horz" lIns="91407" tIns="45704" rIns="0" bIns="45704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  <a:latin typeface="Helvetica 55 Roman"/>
              </a:defRPr>
            </a:lvl1pPr>
          </a:lstStyle>
          <a:p>
            <a:fld id="{1046E0F0-A629-AF47-82DD-3B28C859BC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85DC4E9-5498-BE43-8434-04F41423C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72145"/>
            <a:ext cx="8138245" cy="443940"/>
          </a:xfrm>
          <a:prstGeom prst="rect">
            <a:avLst/>
          </a:prstGeom>
        </p:spPr>
        <p:txBody>
          <a:bodyPr lIns="82039" tIns="41020" rIns="82039" bIns="41020" anchor="t" anchorCtr="0"/>
          <a:lstStyle>
            <a:lvl1pPr algn="l">
              <a:defRPr sz="2400" spc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6E2197C5-AF3F-964B-A83E-A4C4A939F03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6544" y="5802960"/>
            <a:ext cx="6372877" cy="482063"/>
          </a:xfrm>
          <a:prstGeom prst="rect">
            <a:avLst/>
          </a:prstGeom>
        </p:spPr>
        <p:txBody>
          <a:bodyPr lIns="0" tIns="0" bIns="0" anchor="b" anchorCtr="0"/>
          <a:lstStyle>
            <a:lvl1pPr marL="119063" marR="0" indent="-119063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  <a:tabLst/>
              <a:defRPr lang="en-US" sz="900" kern="0" baseline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90563" indent="-233363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23838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−"/>
              <a:defRPr sz="1800"/>
            </a:lvl3pPr>
            <a:lvl4pPr marL="1147763" indent="-233363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»"/>
              <a:defRPr sz="1800"/>
            </a:lvl4pPr>
            <a:lvl5pPr marL="1371600" indent="-223838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Place source(s) here.</a:t>
            </a:r>
          </a:p>
          <a:p>
            <a:pPr marL="119063" marR="0" lvl="0" indent="-119063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dirty="0"/>
              <a:t>Place source(s) here.</a:t>
            </a:r>
          </a:p>
          <a:p>
            <a:pPr lvl="0"/>
            <a:endParaRPr lang="en-US" dirty="0"/>
          </a:p>
          <a:p>
            <a:pPr marL="137160" marR="0" lvl="0" indent="-13716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charset="2"/>
              <a:buAutoNum type="arabicPlain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2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lumn_Sentence_no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603" y="971355"/>
            <a:ext cx="8149126" cy="378199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1800" cap="none" spc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sentence.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0376" y="1466187"/>
            <a:ext cx="8157748" cy="4430730"/>
          </a:xfrm>
          <a:prstGeom prst="rect">
            <a:avLst/>
          </a:prstGeom>
        </p:spPr>
        <p:txBody>
          <a:bodyPr lIns="82058" tIns="41029" rIns="82058" bIns="41029"/>
          <a:lstStyle>
            <a:lvl1pPr marL="230188" indent="-230188" algn="l" defTabSz="81981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19711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0583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−"/>
              <a:defRPr sz="1800"/>
            </a:lvl3pPr>
            <a:lvl4pPr marL="1030003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»"/>
              <a:defRPr sz="1800"/>
            </a:lvl4pPr>
            <a:lvl5pPr marL="1230874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29B977E-4D32-E94A-A36D-3576C5F7A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  <a:prstGeom prst="rect">
            <a:avLst/>
          </a:prstGeom>
        </p:spPr>
        <p:txBody>
          <a:bodyPr vert="horz" lIns="91407" tIns="45704" rIns="0" bIns="45704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  <a:latin typeface="Helvetica 55 Roman"/>
              </a:defRPr>
            </a:lvl1pPr>
          </a:lstStyle>
          <a:p>
            <a:fld id="{1046E0F0-A629-AF47-82DD-3B28C859BC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520B4ED-785C-1D47-9C6E-384AD808E4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72145"/>
            <a:ext cx="8138245" cy="443940"/>
          </a:xfrm>
          <a:prstGeom prst="rect">
            <a:avLst/>
          </a:prstGeom>
        </p:spPr>
        <p:txBody>
          <a:bodyPr lIns="82039" tIns="41020" rIns="82039" bIns="41020" anchor="t" anchorCtr="0"/>
          <a:lstStyle>
            <a:lvl1pPr algn="l">
              <a:defRPr sz="2400" spc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24193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lumn_Sentence_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603" y="971355"/>
            <a:ext cx="8149126" cy="378199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1800" cap="none" spc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sentence.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4"/>
          </p:nvPr>
        </p:nvSpPr>
        <p:spPr>
          <a:xfrm>
            <a:off x="460376" y="1466187"/>
            <a:ext cx="8157748" cy="4351348"/>
          </a:xfrm>
          <a:prstGeom prst="rect">
            <a:avLst/>
          </a:prstGeom>
        </p:spPr>
        <p:txBody>
          <a:bodyPr lIns="82058" tIns="41029" rIns="82058" bIns="41029"/>
          <a:lstStyle>
            <a:lvl1pPr marL="230188" indent="-230188" algn="l" defTabSz="81981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19711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0583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−"/>
              <a:defRPr sz="1800"/>
            </a:lvl3pPr>
            <a:lvl4pPr marL="1030003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»"/>
              <a:defRPr sz="1800"/>
            </a:lvl4pPr>
            <a:lvl5pPr marL="1230874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AAE1788-BAAB-6D45-A616-DDF72E731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  <a:prstGeom prst="rect">
            <a:avLst/>
          </a:prstGeom>
        </p:spPr>
        <p:txBody>
          <a:bodyPr vert="horz" lIns="91407" tIns="45704" rIns="0" bIns="45704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  <a:latin typeface="Helvetica 55 Roman"/>
              </a:defRPr>
            </a:lvl1pPr>
          </a:lstStyle>
          <a:p>
            <a:fld id="{1046E0F0-A629-AF47-82DD-3B28C859BC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EC04DD-EF1A-2343-8D10-FA3DB5FC33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72145"/>
            <a:ext cx="8138245" cy="443940"/>
          </a:xfrm>
          <a:prstGeom prst="rect">
            <a:avLst/>
          </a:prstGeom>
        </p:spPr>
        <p:txBody>
          <a:bodyPr lIns="82039" tIns="41020" rIns="82039" bIns="41020" anchor="t" anchorCtr="0"/>
          <a:lstStyle>
            <a:lvl1pPr algn="l">
              <a:defRPr sz="2400" spc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49CEBB9F-4252-2C42-9FBD-74812C630AE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6544" y="5802960"/>
            <a:ext cx="6372877" cy="482063"/>
          </a:xfrm>
          <a:prstGeom prst="rect">
            <a:avLst/>
          </a:prstGeom>
        </p:spPr>
        <p:txBody>
          <a:bodyPr lIns="0" tIns="0" bIns="0" anchor="b" anchorCtr="0"/>
          <a:lstStyle>
            <a:lvl1pPr marL="119063" marR="0" indent="-119063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  <a:tabLst/>
              <a:defRPr lang="en-US" sz="900" kern="0" baseline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90563" indent="-233363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23838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−"/>
              <a:defRPr sz="1800"/>
            </a:lvl3pPr>
            <a:lvl4pPr marL="1147763" indent="-233363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»"/>
              <a:defRPr sz="1800"/>
            </a:lvl4pPr>
            <a:lvl5pPr marL="1371600" indent="-223838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Place source(s) here.</a:t>
            </a:r>
          </a:p>
          <a:p>
            <a:pPr marL="119063" marR="0" lvl="0" indent="-119063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dirty="0"/>
              <a:t>Place source(s) here.</a:t>
            </a:r>
          </a:p>
          <a:p>
            <a:pPr lvl="0"/>
            <a:endParaRPr lang="en-US" dirty="0"/>
          </a:p>
          <a:p>
            <a:pPr marL="137160" marR="0" lvl="0" indent="-13716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charset="2"/>
              <a:buAutoNum type="arabicPlain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9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lumn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8"/>
          <p:cNvSpPr>
            <a:spLocks noGrp="1"/>
          </p:cNvSpPr>
          <p:nvPr>
            <p:ph sz="quarter" idx="15"/>
          </p:nvPr>
        </p:nvSpPr>
        <p:spPr>
          <a:xfrm>
            <a:off x="460376" y="989907"/>
            <a:ext cx="8157748" cy="4907008"/>
          </a:xfrm>
          <a:prstGeom prst="rect">
            <a:avLst/>
          </a:prstGeom>
        </p:spPr>
        <p:txBody>
          <a:bodyPr lIns="82058" tIns="41029" rIns="82058" bIns="41029"/>
          <a:lstStyle>
            <a:lvl1pPr marL="230188" indent="-230188" algn="l" defTabSz="81981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19711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0583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−"/>
              <a:defRPr sz="1800"/>
            </a:lvl3pPr>
            <a:lvl4pPr marL="1030003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»"/>
              <a:defRPr sz="1800"/>
            </a:lvl4pPr>
            <a:lvl5pPr marL="1230874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2761166-738C-484F-9D1C-73C7A2233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  <a:prstGeom prst="rect">
            <a:avLst/>
          </a:prstGeom>
        </p:spPr>
        <p:txBody>
          <a:bodyPr vert="horz" lIns="91407" tIns="45704" rIns="0" bIns="45704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  <a:latin typeface="Helvetica 55 Roman"/>
              </a:defRPr>
            </a:lvl1pPr>
          </a:lstStyle>
          <a:p>
            <a:fld id="{1046E0F0-A629-AF47-82DD-3B28C859BC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0C9CE52-ED46-AB41-A8C9-735A12AB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72145"/>
            <a:ext cx="8138245" cy="443940"/>
          </a:xfrm>
          <a:prstGeom prst="rect">
            <a:avLst/>
          </a:prstGeom>
        </p:spPr>
        <p:txBody>
          <a:bodyPr lIns="82039" tIns="41020" rIns="82039" bIns="41020" anchor="t" anchorCtr="0"/>
          <a:lstStyle>
            <a:lvl1pPr algn="l">
              <a:defRPr sz="2400" spc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416870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No Subhead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8"/>
          <p:cNvSpPr>
            <a:spLocks noGrp="1"/>
          </p:cNvSpPr>
          <p:nvPr>
            <p:ph sz="quarter" idx="16"/>
          </p:nvPr>
        </p:nvSpPr>
        <p:spPr>
          <a:xfrm>
            <a:off x="460376" y="989907"/>
            <a:ext cx="8157748" cy="4861648"/>
          </a:xfrm>
          <a:prstGeom prst="rect">
            <a:avLst/>
          </a:prstGeom>
        </p:spPr>
        <p:txBody>
          <a:bodyPr lIns="82058" tIns="41029" rIns="82058" bIns="41029"/>
          <a:lstStyle>
            <a:lvl1pPr marL="230188" indent="-230188" algn="l" defTabSz="81981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19711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0583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−"/>
              <a:defRPr sz="1800"/>
            </a:lvl3pPr>
            <a:lvl4pPr marL="1030003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»"/>
              <a:defRPr sz="1800"/>
            </a:lvl4pPr>
            <a:lvl5pPr marL="1230874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49BD268-8B07-5442-AC15-AE12F1AF3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  <a:prstGeom prst="rect">
            <a:avLst/>
          </a:prstGeom>
        </p:spPr>
        <p:txBody>
          <a:bodyPr vert="horz" lIns="91407" tIns="45704" rIns="0" bIns="45704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  <a:latin typeface="Helvetica 55 Roman"/>
              </a:defRPr>
            </a:lvl1pPr>
          </a:lstStyle>
          <a:p>
            <a:fld id="{1046E0F0-A629-AF47-82DD-3B28C859BC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92939E5-0410-6248-8EF0-C076BA918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72145"/>
            <a:ext cx="8138245" cy="443940"/>
          </a:xfrm>
          <a:prstGeom prst="rect">
            <a:avLst/>
          </a:prstGeom>
        </p:spPr>
        <p:txBody>
          <a:bodyPr lIns="82039" tIns="41020" rIns="82039" bIns="41020" anchor="t" anchorCtr="0"/>
          <a:lstStyle>
            <a:lvl1pPr algn="l">
              <a:defRPr sz="2400" spc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4A37B281-9694-F444-A9E8-E682AFB1B84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6544" y="5802960"/>
            <a:ext cx="6372877" cy="482063"/>
          </a:xfrm>
          <a:prstGeom prst="rect">
            <a:avLst/>
          </a:prstGeom>
        </p:spPr>
        <p:txBody>
          <a:bodyPr lIns="0" tIns="0" bIns="0" anchor="b" anchorCtr="0"/>
          <a:lstStyle>
            <a:lvl1pPr marL="119063" marR="0" indent="-119063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  <a:tabLst/>
              <a:defRPr lang="en-US" sz="900" kern="0" baseline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90563" indent="-233363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23838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−"/>
              <a:defRPr sz="1800"/>
            </a:lvl3pPr>
            <a:lvl4pPr marL="1147763" indent="-233363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»"/>
              <a:defRPr sz="1800"/>
            </a:lvl4pPr>
            <a:lvl5pPr marL="1371600" indent="-223838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Place source(s) here.</a:t>
            </a:r>
          </a:p>
          <a:p>
            <a:pPr marL="119063" marR="0" lvl="0" indent="-119063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dirty="0"/>
              <a:t>Place source(s) here.</a:t>
            </a:r>
          </a:p>
          <a:p>
            <a:pPr lvl="0"/>
            <a:endParaRPr lang="en-US" dirty="0"/>
          </a:p>
          <a:p>
            <a:pPr marL="137160" marR="0" lvl="0" indent="-13716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charset="2"/>
              <a:buAutoNum type="arabicPlain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603" y="971355"/>
            <a:ext cx="3862018" cy="378199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spcBef>
                <a:spcPts val="0"/>
              </a:spcBef>
              <a:buNone/>
              <a:defRPr sz="1800" cap="all" spc="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460376" y="1466187"/>
            <a:ext cx="3871479" cy="4408049"/>
          </a:xfrm>
          <a:prstGeom prst="rect">
            <a:avLst/>
          </a:prstGeom>
        </p:spPr>
        <p:txBody>
          <a:bodyPr lIns="82058" tIns="41029" rIns="82058" bIns="41029"/>
          <a:lstStyle>
            <a:lvl1pPr marL="230188" indent="-230188" algn="l" defTabSz="81981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19711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0583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−"/>
              <a:defRPr sz="1800"/>
            </a:lvl3pPr>
            <a:lvl4pPr marL="1030003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»"/>
              <a:defRPr sz="1800"/>
            </a:lvl4pPr>
            <a:lvl5pPr marL="1230874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712566" y="971355"/>
            <a:ext cx="3862018" cy="378199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spcBef>
                <a:spcPts val="0"/>
              </a:spcBef>
              <a:buNone/>
              <a:defRPr sz="1800" cap="all" spc="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/>
          </p:nvPr>
        </p:nvSpPr>
        <p:spPr>
          <a:xfrm>
            <a:off x="4718340" y="1466187"/>
            <a:ext cx="3871479" cy="4396709"/>
          </a:xfrm>
          <a:prstGeom prst="rect">
            <a:avLst/>
          </a:prstGeom>
        </p:spPr>
        <p:txBody>
          <a:bodyPr lIns="82058" tIns="41029" rIns="82058" bIns="41029"/>
          <a:lstStyle>
            <a:lvl1pPr marL="230188" indent="-230188" algn="l" defTabSz="81981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19711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0583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−"/>
              <a:defRPr sz="1800"/>
            </a:lvl3pPr>
            <a:lvl4pPr marL="1030003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»"/>
              <a:defRPr sz="1800"/>
            </a:lvl4pPr>
            <a:lvl5pPr marL="1230874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281835-330F-A04F-93C6-E45B9B0B4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  <a:prstGeom prst="rect">
            <a:avLst/>
          </a:prstGeom>
        </p:spPr>
        <p:txBody>
          <a:bodyPr vert="horz" lIns="91407" tIns="45704" rIns="0" bIns="45704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  <a:latin typeface="Helvetica 55 Roman"/>
              </a:defRPr>
            </a:lvl1pPr>
          </a:lstStyle>
          <a:p>
            <a:fld id="{1046E0F0-A629-AF47-82DD-3B28C859BC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7EAD11D-3605-094B-B992-6341B8B32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72145"/>
            <a:ext cx="8138245" cy="443940"/>
          </a:xfrm>
          <a:prstGeom prst="rect">
            <a:avLst/>
          </a:prstGeom>
        </p:spPr>
        <p:txBody>
          <a:bodyPr lIns="82039" tIns="41020" rIns="82039" bIns="41020" anchor="t" anchorCtr="0"/>
          <a:lstStyle>
            <a:lvl1pPr algn="l">
              <a:defRPr sz="2400" spc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98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603" y="971355"/>
            <a:ext cx="3862018" cy="378199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spcBef>
                <a:spcPts val="0"/>
              </a:spcBef>
              <a:buNone/>
              <a:defRPr sz="1800" cap="all" spc="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0376" y="1466188"/>
            <a:ext cx="3871479" cy="4340008"/>
          </a:xfrm>
          <a:prstGeom prst="rect">
            <a:avLst/>
          </a:prstGeom>
        </p:spPr>
        <p:txBody>
          <a:bodyPr lIns="82058" tIns="41029" rIns="82058" bIns="41029"/>
          <a:lstStyle>
            <a:lvl1pPr marL="230188" indent="-230188" algn="l" defTabSz="81981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19711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0583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−"/>
              <a:defRPr sz="1800"/>
            </a:lvl3pPr>
            <a:lvl4pPr marL="1030003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»"/>
              <a:defRPr sz="1800"/>
            </a:lvl4pPr>
            <a:lvl5pPr marL="1230874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712566" y="971355"/>
            <a:ext cx="3862018" cy="378199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spcBef>
                <a:spcPts val="0"/>
              </a:spcBef>
              <a:buNone/>
              <a:defRPr sz="1800" cap="all" spc="4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6"/>
          </p:nvPr>
        </p:nvSpPr>
        <p:spPr>
          <a:xfrm>
            <a:off x="4718340" y="1466188"/>
            <a:ext cx="3871479" cy="4340008"/>
          </a:xfrm>
          <a:prstGeom prst="rect">
            <a:avLst/>
          </a:prstGeom>
        </p:spPr>
        <p:txBody>
          <a:bodyPr lIns="82058" tIns="41029" rIns="82058" bIns="41029"/>
          <a:lstStyle>
            <a:lvl1pPr marL="230188" indent="-230188" algn="l" defTabSz="81981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19711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0583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−"/>
              <a:defRPr sz="1800"/>
            </a:lvl3pPr>
            <a:lvl4pPr marL="1030003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»"/>
              <a:defRPr sz="1800"/>
            </a:lvl4pPr>
            <a:lvl5pPr marL="1230874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C9AAD9-0851-CB45-BD3A-BF4991770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  <a:prstGeom prst="rect">
            <a:avLst/>
          </a:prstGeom>
        </p:spPr>
        <p:txBody>
          <a:bodyPr vert="horz" lIns="91407" tIns="45704" rIns="0" bIns="45704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  <a:latin typeface="Helvetica 55 Roman"/>
              </a:defRPr>
            </a:lvl1pPr>
          </a:lstStyle>
          <a:p>
            <a:fld id="{1046E0F0-A629-AF47-82DD-3B28C859BC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066ACB-300B-6042-B2F3-F00C1D24E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72145"/>
            <a:ext cx="8138245" cy="443940"/>
          </a:xfrm>
          <a:prstGeom prst="rect">
            <a:avLst/>
          </a:prstGeom>
        </p:spPr>
        <p:txBody>
          <a:bodyPr lIns="82039" tIns="41020" rIns="82039" bIns="41020" anchor="t" anchorCtr="0"/>
          <a:lstStyle>
            <a:lvl1pPr algn="l">
              <a:defRPr sz="2400" spc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A5147E6E-D1D8-0E4D-91E4-F1B40526F98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6544" y="5802960"/>
            <a:ext cx="6372877" cy="482063"/>
          </a:xfrm>
          <a:prstGeom prst="rect">
            <a:avLst/>
          </a:prstGeom>
        </p:spPr>
        <p:txBody>
          <a:bodyPr lIns="0" tIns="0" bIns="0" anchor="b" anchorCtr="0"/>
          <a:lstStyle>
            <a:lvl1pPr marL="119063" marR="0" indent="-119063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  <a:tabLst/>
              <a:defRPr lang="en-US" sz="900" kern="0" baseline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90563" indent="-233363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23838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−"/>
              <a:defRPr sz="1800"/>
            </a:lvl3pPr>
            <a:lvl4pPr marL="1147763" indent="-233363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»"/>
              <a:defRPr sz="1800"/>
            </a:lvl4pPr>
            <a:lvl5pPr marL="1371600" indent="-223838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Place source(s) here.</a:t>
            </a:r>
          </a:p>
          <a:p>
            <a:pPr marL="119063" marR="0" lvl="0" indent="-119063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dirty="0"/>
              <a:t>Place source(s) here.</a:t>
            </a:r>
          </a:p>
          <a:p>
            <a:pPr lvl="0"/>
            <a:endParaRPr lang="en-US" dirty="0"/>
          </a:p>
          <a:p>
            <a:pPr marL="137160" marR="0" lvl="0" indent="-13716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charset="2"/>
              <a:buAutoNum type="arabicPlain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9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460376" y="989907"/>
            <a:ext cx="3871479" cy="4907008"/>
          </a:xfrm>
          <a:prstGeom prst="rect">
            <a:avLst/>
          </a:prstGeom>
        </p:spPr>
        <p:txBody>
          <a:bodyPr lIns="82058" tIns="41029" rIns="82058" bIns="41029"/>
          <a:lstStyle>
            <a:lvl1pPr marL="230188" indent="-230188" algn="l" defTabSz="81981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19711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0583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−"/>
              <a:defRPr sz="1800"/>
            </a:lvl3pPr>
            <a:lvl4pPr marL="1030003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»"/>
              <a:defRPr sz="1800"/>
            </a:lvl4pPr>
            <a:lvl5pPr marL="1230874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718340" y="989907"/>
            <a:ext cx="3871479" cy="4907008"/>
          </a:xfrm>
          <a:prstGeom prst="rect">
            <a:avLst/>
          </a:prstGeom>
        </p:spPr>
        <p:txBody>
          <a:bodyPr lIns="82058" tIns="41029" rIns="82058" bIns="41029"/>
          <a:lstStyle>
            <a:lvl1pPr marL="230188" indent="-230188" algn="l" defTabSz="81981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19711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0583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−"/>
              <a:defRPr sz="1800"/>
            </a:lvl3pPr>
            <a:lvl4pPr marL="1030003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»"/>
              <a:defRPr sz="1800"/>
            </a:lvl4pPr>
            <a:lvl5pPr marL="1230874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1DE202-B8BE-4B46-9F4F-8B63864DF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  <a:prstGeom prst="rect">
            <a:avLst/>
          </a:prstGeom>
        </p:spPr>
        <p:txBody>
          <a:bodyPr vert="horz" lIns="91407" tIns="45704" rIns="0" bIns="45704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  <a:latin typeface="Helvetica 55 Roman"/>
              </a:defRPr>
            </a:lvl1pPr>
          </a:lstStyle>
          <a:p>
            <a:fld id="{1046E0F0-A629-AF47-82DD-3B28C859BC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097D50-F649-DB44-85CD-4F42BAF9DE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72145"/>
            <a:ext cx="8138245" cy="443940"/>
          </a:xfrm>
          <a:prstGeom prst="rect">
            <a:avLst/>
          </a:prstGeom>
        </p:spPr>
        <p:txBody>
          <a:bodyPr lIns="82039" tIns="41020" rIns="82039" bIns="41020" anchor="t" anchorCtr="0"/>
          <a:lstStyle>
            <a:lvl1pPr algn="l">
              <a:defRPr sz="2400" spc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43816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33400" y="346488"/>
            <a:ext cx="80772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  <a:prstGeom prst="rect">
            <a:avLst/>
          </a:prstGeom>
        </p:spPr>
        <p:txBody>
          <a:bodyPr vert="horz" lIns="91407" tIns="45704" rIns="0" bIns="45704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  <a:latin typeface="Helvetica 55 Roman"/>
              </a:defRPr>
            </a:lvl1pPr>
          </a:lstStyle>
          <a:p>
            <a:fld id="{1046E0F0-A629-AF47-82DD-3B28C859BC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6237752"/>
            <a:ext cx="944526" cy="36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1E12EB-74D6-3D46-9210-09FE975D1EF0}"/>
              </a:ext>
            </a:extLst>
          </p:cNvPr>
          <p:cNvCxnSpPr/>
          <p:nvPr userDrawn="1"/>
        </p:nvCxnSpPr>
        <p:spPr>
          <a:xfrm>
            <a:off x="533400" y="6114958"/>
            <a:ext cx="80772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517F66E-AC0D-6A4C-8DF1-4D121577A8FD}"/>
              </a:ext>
            </a:extLst>
          </p:cNvPr>
          <p:cNvSpPr/>
          <p:nvPr userDrawn="1"/>
        </p:nvSpPr>
        <p:spPr>
          <a:xfrm>
            <a:off x="2199493" y="6423762"/>
            <a:ext cx="4745014" cy="207749"/>
          </a:xfrm>
          <a:prstGeom prst="rect">
            <a:avLst/>
          </a:prstGeom>
        </p:spPr>
        <p:txBody>
          <a:bodyPr wrap="square" lIns="45720">
            <a:spAutoFit/>
          </a:bodyPr>
          <a:lstStyle/>
          <a:p>
            <a:pPr algn="ctr"/>
            <a:r>
              <a:rPr lang="en-US" sz="750" b="0" i="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Avalere Health | An Inovalon Company | Copyright </a:t>
            </a:r>
            <a:r>
              <a:rPr lang="en-US" sz="750" b="1" kern="12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  <a:sym typeface="Symbol" charset="2"/>
              </a:rPr>
              <a:t></a:t>
            </a:r>
            <a:r>
              <a:rPr lang="en-US" sz="750" b="0" i="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2020. Avalere Health LLC. All Rights Reserved.</a:t>
            </a:r>
            <a:endParaRPr lang="en-US" sz="75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65" r:id="rId3"/>
    <p:sldLayoutId id="2147483666" r:id="rId4"/>
    <p:sldLayoutId id="2147483661" r:id="rId5"/>
    <p:sldLayoutId id="2147483662" r:id="rId6"/>
    <p:sldLayoutId id="2147483656" r:id="rId7"/>
    <p:sldLayoutId id="2147483659" r:id="rId8"/>
    <p:sldLayoutId id="2147483663" r:id="rId9"/>
    <p:sldLayoutId id="2147483664" r:id="rId10"/>
    <p:sldLayoutId id="2147483657" r:id="rId11"/>
    <p:sldLayoutId id="2147483660" r:id="rId12"/>
    <p:sldLayoutId id="2147483655" r:id="rId13"/>
    <p:sldLayoutId id="2147483667" r:id="rId14"/>
    <p:sldLayoutId id="2147483668" r:id="rId15"/>
  </p:sldLayoutIdLst>
  <p:hf hdr="0" ftr="0" dt="0"/>
  <p:txStyles>
    <p:titleStyle>
      <a:lvl1pPr algn="ctr" defTabSz="4570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0" indent="-342780" algn="l" defTabSz="4570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9" indent="-285650" algn="l" defTabSz="4570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9" indent="-228519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8" indent="-228519" algn="l" defTabSz="45703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8" indent="-228519" algn="l" defTabSz="45703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8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8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7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7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7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FC5DD8-74CD-7647-93F1-7E41503A97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71" b="14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76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ADC78-1501-4B4B-BC10-D3181FA2D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Advancements in Oncology Have Significantly Improved Patient Care in Recent Years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05796A-653D-4835-B9C0-E674F0F4DDA5}"/>
              </a:ext>
            </a:extLst>
          </p:cNvPr>
          <p:cNvSpPr/>
          <p:nvPr/>
        </p:nvSpPr>
        <p:spPr>
          <a:xfrm>
            <a:off x="94038" y="2218802"/>
            <a:ext cx="1987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Diagnostics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BCD57-002C-4FA0-AD7A-B8B509099796}"/>
              </a:ext>
            </a:extLst>
          </p:cNvPr>
          <p:cNvSpPr/>
          <p:nvPr/>
        </p:nvSpPr>
        <p:spPr>
          <a:xfrm>
            <a:off x="2174465" y="2228136"/>
            <a:ext cx="64048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fontAlgn="ctr">
              <a:spcAft>
                <a:spcPts val="6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>
                <a:tab pos="107950" algn="l"/>
              </a:tabLst>
            </a:pP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Genomic sequencing has increasingly been used to identify biomarkers for an appropriate therapy</a:t>
            </a:r>
          </a:p>
          <a:p>
            <a:pPr marL="173038" indent="-173038" fontAlgn="ctr">
              <a:spcAft>
                <a:spcPts val="6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>
                <a:tab pos="107950" algn="l"/>
              </a:tabLst>
            </a:pP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As of 2019, 66% of oncology patients receive a biomarker test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728B3-FA13-40DB-9E34-ED4E03356416}"/>
              </a:ext>
            </a:extLst>
          </p:cNvPr>
          <p:cNvSpPr/>
          <p:nvPr/>
        </p:nvSpPr>
        <p:spPr>
          <a:xfrm>
            <a:off x="252168" y="3409272"/>
            <a:ext cx="1829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Therapy Regimens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E3CFA2-EA7A-4A71-8D6C-9407C8E001FF}"/>
              </a:ext>
            </a:extLst>
          </p:cNvPr>
          <p:cNvSpPr/>
          <p:nvPr/>
        </p:nvSpPr>
        <p:spPr>
          <a:xfrm>
            <a:off x="2174465" y="3414271"/>
            <a:ext cx="642097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fontAlgn="ctr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107950" algn="l"/>
              </a:tabLst>
            </a:pP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Evidence increasingly suggests that combination therapies may be more effective than single treatments alone</a:t>
            </a:r>
          </a:p>
          <a:p>
            <a:pPr marL="173038" indent="-173038" fontAlgn="ctr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107950" algn="l"/>
              </a:tabLst>
            </a:pP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Percentage of patients eligible for combination therapies has grown significantly, from less than 2% in 2011 to nearly 44% in 2018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53CF37-EE12-4A75-AD54-9717D697D40A}"/>
              </a:ext>
            </a:extLst>
          </p:cNvPr>
          <p:cNvSpPr/>
          <p:nvPr/>
        </p:nvSpPr>
        <p:spPr>
          <a:xfrm>
            <a:off x="94038" y="4593331"/>
            <a:ext cx="1987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and Gene Therapies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7B5D7F-1755-4352-B092-A5C68E1C7276}"/>
              </a:ext>
            </a:extLst>
          </p:cNvPr>
          <p:cNvSpPr/>
          <p:nvPr/>
        </p:nvSpPr>
        <p:spPr>
          <a:xfrm>
            <a:off x="2174465" y="4613834"/>
            <a:ext cx="642097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fontAlgn="ctr">
              <a:spcAft>
                <a:spcPts val="600"/>
              </a:spcAft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  <a:tabLst>
                <a:tab pos="107950" algn="l"/>
              </a:tabLst>
            </a:pP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Cell and gene therapies such as CAR Ts are one-time, potentially curative therapies for complex diseases such as cancer</a:t>
            </a:r>
          </a:p>
          <a:p>
            <a:pPr marL="173038" indent="-173038" fontAlgn="ctr">
              <a:spcAft>
                <a:spcPts val="600"/>
              </a:spcAft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  <a:tabLst>
                <a:tab pos="107950" algn="l"/>
              </a:tabLst>
            </a:pP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There are currently 3 CAR Ts for oncology on the market today, with 30 expected cell and gene therapy approvals by 2025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ADDF58-5063-47F1-8321-5A034AD2A812}"/>
              </a:ext>
            </a:extLst>
          </p:cNvPr>
          <p:cNvCxnSpPr>
            <a:cxnSpLocks/>
          </p:cNvCxnSpPr>
          <p:nvPr/>
        </p:nvCxnSpPr>
        <p:spPr>
          <a:xfrm>
            <a:off x="533401" y="3290596"/>
            <a:ext cx="8049343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32536A-3492-47A5-9F8D-8E20EBA4FCC8}"/>
              </a:ext>
            </a:extLst>
          </p:cNvPr>
          <p:cNvCxnSpPr>
            <a:cxnSpLocks/>
          </p:cNvCxnSpPr>
          <p:nvPr/>
        </p:nvCxnSpPr>
        <p:spPr>
          <a:xfrm>
            <a:off x="2134501" y="2317521"/>
            <a:ext cx="0" cy="80600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FA7EEE-A4BD-4B99-9747-FD943F90070E}"/>
              </a:ext>
            </a:extLst>
          </p:cNvPr>
          <p:cNvCxnSpPr>
            <a:cxnSpLocks/>
          </p:cNvCxnSpPr>
          <p:nvPr/>
        </p:nvCxnSpPr>
        <p:spPr>
          <a:xfrm>
            <a:off x="2134501" y="3502378"/>
            <a:ext cx="0" cy="80600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6E5985-7F3F-4021-9837-60EF1C2213F9}"/>
              </a:ext>
            </a:extLst>
          </p:cNvPr>
          <p:cNvCxnSpPr>
            <a:cxnSpLocks/>
          </p:cNvCxnSpPr>
          <p:nvPr/>
        </p:nvCxnSpPr>
        <p:spPr>
          <a:xfrm>
            <a:off x="2134501" y="4688440"/>
            <a:ext cx="0" cy="80600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D295CE-05EF-4005-BCED-2907233E4905}"/>
              </a:ext>
            </a:extLst>
          </p:cNvPr>
          <p:cNvCxnSpPr>
            <a:cxnSpLocks/>
          </p:cNvCxnSpPr>
          <p:nvPr/>
        </p:nvCxnSpPr>
        <p:spPr>
          <a:xfrm>
            <a:off x="533401" y="4475195"/>
            <a:ext cx="8049343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B16252B-E90D-4312-8344-4FCC4A2AD267}"/>
              </a:ext>
            </a:extLst>
          </p:cNvPr>
          <p:cNvSpPr/>
          <p:nvPr/>
        </p:nvSpPr>
        <p:spPr>
          <a:xfrm>
            <a:off x="457199" y="1309908"/>
            <a:ext cx="804934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b="1" dirty="0">
                <a:solidFill>
                  <a:schemeClr val="accent2"/>
                </a:solidFill>
              </a:rPr>
              <a:t>Oncology treatment landscape has evolved beyond payment and reimbursement infrastructure that currently oversees cancer care models from CMS/CMMI. The below treatment innovations have revolutionized patient access to curative therapies. </a:t>
            </a:r>
          </a:p>
        </p:txBody>
      </p:sp>
      <p:sp>
        <p:nvSpPr>
          <p:cNvPr id="22" name="Content Placeholder 16">
            <a:extLst>
              <a:ext uri="{FF2B5EF4-FFF2-40B4-BE49-F238E27FC236}">
                <a16:creationId xmlns:a16="http://schemas.microsoft.com/office/drawing/2014/main" id="{182215F6-AD71-4247-8FB8-ADEDE5AE775E}"/>
              </a:ext>
            </a:extLst>
          </p:cNvPr>
          <p:cNvSpPr txBox="1">
            <a:spLocks/>
          </p:cNvSpPr>
          <p:nvPr/>
        </p:nvSpPr>
        <p:spPr>
          <a:xfrm>
            <a:off x="446925" y="5533127"/>
            <a:ext cx="6570325" cy="549244"/>
          </a:xfrm>
          <a:prstGeom prst="rect">
            <a:avLst/>
          </a:prstGeom>
        </p:spPr>
        <p:txBody>
          <a:bodyPr lIns="91440" anchor="b" anchorCtr="0"/>
          <a:lstStyle>
            <a:lvl1pPr marL="137160" marR="0" indent="-13716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charset="2"/>
              <a:buAutoNum type="arabicPlain"/>
              <a:tabLst/>
              <a:defRPr lang="en-US" sz="900" kern="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90563" indent="-233363" algn="l" defTabSz="457039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23838" algn="l" defTabSz="457039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7763" indent="-233363" algn="l" defTabSz="457039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3838" algn="l" defTabSz="457039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1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5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9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3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700" dirty="0">
                <a:solidFill>
                  <a:schemeClr val="accent6">
                    <a:lumMod val="50000"/>
                  </a:schemeClr>
                </a:solidFill>
              </a:rPr>
              <a:t>CMS: Center for Medicare and Medicaid Services; CMMI: Center for Medicare and Medicaid Innovation; CAR T: Chimeric Antigen Receptor T-Cells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0E452-EC7B-8749-BBB6-0C59F01456F8}"/>
              </a:ext>
            </a:extLst>
          </p:cNvPr>
          <p:cNvCxnSpPr/>
          <p:nvPr/>
        </p:nvCxnSpPr>
        <p:spPr>
          <a:xfrm>
            <a:off x="546099" y="1234746"/>
            <a:ext cx="8033179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9201FCE8-291D-3048-A61F-E28FA363F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</p:spPr>
        <p:txBody>
          <a:bodyPr/>
          <a:lstStyle/>
          <a:p>
            <a:fld id="{1046E0F0-A629-AF47-82DD-3B28C859BC1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93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riangle 74">
            <a:extLst>
              <a:ext uri="{FF2B5EF4-FFF2-40B4-BE49-F238E27FC236}">
                <a16:creationId xmlns:a16="http://schemas.microsoft.com/office/drawing/2014/main" id="{F8E72C2B-0A12-544D-93E9-0D7C96EF748F}"/>
              </a:ext>
            </a:extLst>
          </p:cNvPr>
          <p:cNvSpPr/>
          <p:nvPr/>
        </p:nvSpPr>
        <p:spPr>
          <a:xfrm rot="5400000">
            <a:off x="4752231" y="2059949"/>
            <a:ext cx="832659" cy="432260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riangle 73">
            <a:extLst>
              <a:ext uri="{FF2B5EF4-FFF2-40B4-BE49-F238E27FC236}">
                <a16:creationId xmlns:a16="http://schemas.microsoft.com/office/drawing/2014/main" id="{599682F1-372B-3147-B084-E0D62C07F185}"/>
              </a:ext>
            </a:extLst>
          </p:cNvPr>
          <p:cNvSpPr/>
          <p:nvPr/>
        </p:nvSpPr>
        <p:spPr>
          <a:xfrm rot="5400000">
            <a:off x="3095628" y="2059949"/>
            <a:ext cx="832659" cy="432260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56C720E7-E7B5-E24D-B2EA-1A77A327C0C7}"/>
              </a:ext>
            </a:extLst>
          </p:cNvPr>
          <p:cNvSpPr/>
          <p:nvPr/>
        </p:nvSpPr>
        <p:spPr>
          <a:xfrm rot="5400000">
            <a:off x="1383753" y="2061717"/>
            <a:ext cx="832659" cy="432260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BEE4AA4E-B3AA-0F4F-93A8-7234B8517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5" y="1672382"/>
            <a:ext cx="1409913" cy="1396135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Advancements in Oncology Outpacing Regulatory Systems and Payment Infrastructure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8DB647-01DF-4A9D-8F77-23CF16300D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0376" y="1309908"/>
            <a:ext cx="8157748" cy="282791"/>
          </a:xfrm>
        </p:spPr>
        <p:txBody>
          <a:bodyPr/>
          <a:lstStyle/>
          <a:p>
            <a:pPr marL="0" indent="0">
              <a:buNone/>
            </a:pPr>
            <a:r>
              <a:rPr lang="en-US" sz="1500" b="1" dirty="0">
                <a:solidFill>
                  <a:schemeClr val="accent2"/>
                </a:solidFill>
              </a:rPr>
              <a:t>System-Level Factors Impacting Access to Transformative Therapies /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703D8A-B736-448B-9A55-C31447F05729}"/>
              </a:ext>
            </a:extLst>
          </p:cNvPr>
          <p:cNvGrpSpPr/>
          <p:nvPr/>
        </p:nvGrpSpPr>
        <p:grpSpPr>
          <a:xfrm>
            <a:off x="591584" y="1779645"/>
            <a:ext cx="1127165" cy="926510"/>
            <a:chOff x="797213" y="1074518"/>
            <a:chExt cx="1360836" cy="111858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D8B112A-49FC-4EE2-A279-DF69F714E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6927" y="1074518"/>
              <a:ext cx="497080" cy="49708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F0603D0-BB94-4CF5-BB2D-B3ED5F1DE9C6}"/>
                </a:ext>
              </a:extLst>
            </p:cNvPr>
            <p:cNvSpPr txBox="1"/>
            <p:nvPr/>
          </p:nvSpPr>
          <p:spPr>
            <a:xfrm>
              <a:off x="797213" y="1570703"/>
              <a:ext cx="1360836" cy="62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20"/>
                </a:lnSpc>
              </a:pPr>
              <a:r>
                <a:rPr lang="en-US" sz="1100" dirty="0">
                  <a:solidFill>
                    <a:schemeClr val="accent2"/>
                  </a:solidFill>
                </a:rPr>
                <a:t>Payer Coverage of Therapies</a:t>
              </a:r>
            </a:p>
          </p:txBody>
        </p:sp>
      </p:grp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34DAF852-B6C1-4529-A5E3-1809EA9EF9D2}"/>
              </a:ext>
            </a:extLst>
          </p:cNvPr>
          <p:cNvSpPr txBox="1">
            <a:spLocks/>
          </p:cNvSpPr>
          <p:nvPr/>
        </p:nvSpPr>
        <p:spPr>
          <a:xfrm>
            <a:off x="460376" y="3187628"/>
            <a:ext cx="8157748" cy="359677"/>
          </a:xfrm>
          <a:prstGeom prst="rect">
            <a:avLst/>
          </a:prstGeom>
        </p:spPr>
        <p:txBody>
          <a:bodyPr lIns="82058" tIns="41029" rIns="82058" bIns="41029"/>
          <a:lstStyle>
            <a:lvl1pPr marL="230188" indent="-230188" algn="l" defTabSz="81981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19711" indent="-209420" algn="l" defTabSz="45703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0583" indent="-200872" algn="l" defTabSz="45703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003" indent="-209420" algn="l" defTabSz="45703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0874" indent="-200872" algn="l" defTabSz="45703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1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5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9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3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500" b="1" dirty="0">
                <a:solidFill>
                  <a:schemeClr val="accent2"/>
                </a:solidFill>
              </a:rPr>
              <a:t>Reimbursement Challenges Vary by Payer and Setting 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CF2DDC-763D-094B-8EB4-D35465641735}"/>
              </a:ext>
            </a:extLst>
          </p:cNvPr>
          <p:cNvGrpSpPr/>
          <p:nvPr/>
        </p:nvGrpSpPr>
        <p:grpSpPr>
          <a:xfrm>
            <a:off x="403924" y="3426162"/>
            <a:ext cx="4766665" cy="2705891"/>
            <a:chOff x="432059" y="3458136"/>
            <a:chExt cx="3869201" cy="2515478"/>
          </a:xfrm>
        </p:grpSpPr>
        <p:sp>
          <p:nvSpPr>
            <p:cNvPr id="40" name="Slide Number Placeholder 2">
              <a:extLst>
                <a:ext uri="{FF2B5EF4-FFF2-40B4-BE49-F238E27FC236}">
                  <a16:creationId xmlns:a16="http://schemas.microsoft.com/office/drawing/2014/main" id="{ADBB894B-5B5A-42A6-AFD7-E2CB576A0AED}"/>
                </a:ext>
              </a:extLst>
            </p:cNvPr>
            <p:cNvSpPr txBox="1">
              <a:spLocks/>
            </p:cNvSpPr>
            <p:nvPr/>
          </p:nvSpPr>
          <p:spPr>
            <a:xfrm>
              <a:off x="2682820" y="5175629"/>
              <a:ext cx="731520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342900" indent="114300"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685800" indent="228600"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028700" indent="342900"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371600" indent="457200" algn="l" defTabSz="685800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fld id="{1046E0F0-A629-AF47-82DD-3B28C859BC11}" type="slidenum">
                <a:rPr lang="en-US" sz="800" smtClean="0">
                  <a:latin typeface="+mn-lt"/>
                </a:rPr>
                <a:pPr/>
                <a:t>11</a:t>
              </a:fld>
              <a:endParaRPr lang="en-US" sz="800">
                <a:latin typeface="+mn-lt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37C3D8C-7F48-4B39-90E5-CF07386643BB}"/>
                </a:ext>
              </a:extLst>
            </p:cNvPr>
            <p:cNvSpPr/>
            <p:nvPr/>
          </p:nvSpPr>
          <p:spPr>
            <a:xfrm>
              <a:off x="2456244" y="5296430"/>
              <a:ext cx="731520" cy="267530"/>
            </a:xfrm>
            <a:prstGeom prst="rect">
              <a:avLst/>
            </a:prstGeom>
            <a:gradFill>
              <a:gsLst>
                <a:gs pos="6000">
                  <a:schemeClr val="accent3">
                    <a:lumMod val="75000"/>
                  </a:schemeClr>
                </a:gs>
                <a:gs pos="7000">
                  <a:schemeClr val="accent3"/>
                </a:gs>
              </a:gsLst>
              <a:lin ang="10800000" scaled="0"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/>
                <a:t>MS-DRG</a:t>
              </a:r>
            </a:p>
            <a:p>
              <a:pPr algn="ctr"/>
              <a:r>
                <a:rPr lang="en-US" sz="800" b="1"/>
                <a:t>~$43,000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DDE62CA-B55F-46E7-9B93-EBF11AF44FA0}"/>
                </a:ext>
              </a:extLst>
            </p:cNvPr>
            <p:cNvSpPr txBox="1"/>
            <p:nvPr/>
          </p:nvSpPr>
          <p:spPr>
            <a:xfrm>
              <a:off x="2412192" y="5544436"/>
              <a:ext cx="848414" cy="42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FY20 IPPS (DRG 016) </a:t>
              </a:r>
              <a:r>
                <a:rPr lang="en-US" sz="800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- </a:t>
              </a:r>
            </a:p>
            <a:p>
              <a:pPr algn="ctr"/>
              <a:r>
                <a:rPr lang="en-US" sz="800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6 mos. of data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F647AFB-3D9D-468E-A1DE-BB803FEA75E2}"/>
                </a:ext>
              </a:extLst>
            </p:cNvPr>
            <p:cNvSpPr/>
            <p:nvPr/>
          </p:nvSpPr>
          <p:spPr>
            <a:xfrm>
              <a:off x="3391043" y="4787945"/>
              <a:ext cx="731520" cy="776015"/>
            </a:xfrm>
            <a:prstGeom prst="rect">
              <a:avLst/>
            </a:prstGeom>
            <a:gradFill>
              <a:gsLst>
                <a:gs pos="6000">
                  <a:schemeClr val="accent3">
                    <a:lumMod val="75000"/>
                  </a:schemeClr>
                </a:gs>
                <a:gs pos="7000">
                  <a:schemeClr val="accent3"/>
                </a:gs>
              </a:gsLst>
              <a:lin ang="10800000" scaled="0"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/>
                <a:t>MS-DRG</a:t>
              </a:r>
            </a:p>
            <a:p>
              <a:pPr algn="ctr"/>
              <a:r>
                <a:rPr lang="en-US" sz="800" b="1"/>
                <a:t>~$240,000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DA682B2-5494-4808-98A5-C3E94CFE1561}"/>
                </a:ext>
              </a:extLst>
            </p:cNvPr>
            <p:cNvSpPr txBox="1"/>
            <p:nvPr/>
          </p:nvSpPr>
          <p:spPr>
            <a:xfrm>
              <a:off x="3286264" y="5544435"/>
              <a:ext cx="1014996" cy="3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FY21 IPPS </a:t>
              </a:r>
            </a:p>
            <a:p>
              <a:pPr algn="ctr"/>
              <a:r>
                <a:rPr lang="en-US" sz="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(DRG 018) </a:t>
              </a:r>
              <a:r>
                <a:rPr lang="en-US" sz="800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- Projected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6CF377B-3451-40DC-B4C8-74FCEBDF0CDA}"/>
                </a:ext>
              </a:extLst>
            </p:cNvPr>
            <p:cNvSpPr/>
            <p:nvPr/>
          </p:nvSpPr>
          <p:spPr>
            <a:xfrm>
              <a:off x="587496" y="4431349"/>
              <a:ext cx="731520" cy="1132610"/>
            </a:xfrm>
            <a:prstGeom prst="rect">
              <a:avLst/>
            </a:prstGeom>
            <a:gradFill>
              <a:gsLst>
                <a:gs pos="6000">
                  <a:schemeClr val="accent1">
                    <a:lumMod val="50000"/>
                  </a:schemeClr>
                </a:gs>
                <a:gs pos="7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/>
                <a:t>CAR T Product</a:t>
              </a:r>
            </a:p>
            <a:p>
              <a:pPr algn="ctr"/>
              <a:r>
                <a:rPr lang="en-US" sz="800" b="1" dirty="0"/>
                <a:t>$373,000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6C677F-036E-4F53-8492-0B8ABBA9A02D}"/>
                </a:ext>
              </a:extLst>
            </p:cNvPr>
            <p:cNvSpPr txBox="1"/>
            <p:nvPr/>
          </p:nvSpPr>
          <p:spPr>
            <a:xfrm>
              <a:off x="432059" y="5544435"/>
              <a:ext cx="977580" cy="3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accent6">
                      <a:lumMod val="50000"/>
                    </a:schemeClr>
                  </a:solidFill>
                </a:rPr>
                <a:t>Inpatient Stay Hospital Costs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81F6C05-1142-4557-9D11-DE84564968FE}"/>
                </a:ext>
              </a:extLst>
            </p:cNvPr>
            <p:cNvSpPr/>
            <p:nvPr/>
          </p:nvSpPr>
          <p:spPr>
            <a:xfrm>
              <a:off x="587496" y="3906271"/>
              <a:ext cx="731520" cy="525078"/>
            </a:xfrm>
            <a:prstGeom prst="rect">
              <a:avLst/>
            </a:prstGeom>
            <a:gradFill>
              <a:gsLst>
                <a:gs pos="6000">
                  <a:schemeClr val="accent1">
                    <a:lumMod val="75000"/>
                  </a:schemeClr>
                </a:gs>
                <a:gs pos="7000">
                  <a:schemeClr val="accent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b="1" dirty="0"/>
                <a:t>Non-Drug </a:t>
              </a:r>
            </a:p>
            <a:p>
              <a:pPr algn="ctr"/>
              <a:r>
                <a:rPr lang="en-US" sz="800" b="1" dirty="0"/>
                <a:t>Costs</a:t>
              </a:r>
            </a:p>
            <a:p>
              <a:pPr algn="ctr"/>
              <a:r>
                <a:rPr lang="en-US" sz="800" b="1" dirty="0"/>
                <a:t>~$50,000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B003EAD-03AC-4156-937D-14FAD37CA466}"/>
                </a:ext>
              </a:extLst>
            </p:cNvPr>
            <p:cNvSpPr/>
            <p:nvPr/>
          </p:nvSpPr>
          <p:spPr>
            <a:xfrm>
              <a:off x="1525443" y="4217437"/>
              <a:ext cx="731520" cy="1346523"/>
            </a:xfrm>
            <a:prstGeom prst="rect">
              <a:avLst/>
            </a:prstGeom>
            <a:gradFill>
              <a:gsLst>
                <a:gs pos="6000">
                  <a:schemeClr val="tx1"/>
                </a:gs>
                <a:gs pos="7000">
                  <a:schemeClr val="accent2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/>
                <a:t>ASP + 6%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6205271-2D3E-4478-90C5-8DD2635819EC}"/>
                </a:ext>
              </a:extLst>
            </p:cNvPr>
            <p:cNvSpPr txBox="1"/>
            <p:nvPr/>
          </p:nvSpPr>
          <p:spPr>
            <a:xfrm>
              <a:off x="1353947" y="5544436"/>
              <a:ext cx="1061117" cy="3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Outpatient Reimbursement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C387A59-A8CC-4F9E-AC40-636FCDE86B12}"/>
                </a:ext>
              </a:extLst>
            </p:cNvPr>
            <p:cNvSpPr/>
            <p:nvPr/>
          </p:nvSpPr>
          <p:spPr>
            <a:xfrm>
              <a:off x="1479046" y="3785430"/>
              <a:ext cx="767625" cy="5250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accent6">
                      <a:lumMod val="50000"/>
                    </a:schemeClr>
                  </a:solidFill>
                </a:rPr>
                <a:t>Total Payment</a:t>
              </a:r>
            </a:p>
            <a:p>
              <a:pPr algn="ctr"/>
              <a:r>
                <a:rPr lang="en-US" sz="800" b="1" dirty="0">
                  <a:solidFill>
                    <a:schemeClr val="accent6">
                      <a:lumMod val="50000"/>
                    </a:schemeClr>
                  </a:solidFill>
                </a:rPr>
                <a:t>$395,380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46EC784-F4B6-412C-954C-5ABFDDE529FD}"/>
                </a:ext>
              </a:extLst>
            </p:cNvPr>
            <p:cNvSpPr/>
            <p:nvPr/>
          </p:nvSpPr>
          <p:spPr>
            <a:xfrm>
              <a:off x="2456244" y="4697134"/>
              <a:ext cx="731520" cy="391238"/>
            </a:xfrm>
            <a:prstGeom prst="rect">
              <a:avLst/>
            </a:prstGeom>
            <a:gradFill>
              <a:gsLst>
                <a:gs pos="6000">
                  <a:schemeClr val="accent5">
                    <a:lumMod val="75000"/>
                  </a:schemeClr>
                </a:gs>
                <a:gs pos="7000">
                  <a:schemeClr val="accent5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/>
                <a:t>Avg NTAP</a:t>
              </a:r>
            </a:p>
            <a:p>
              <a:pPr algn="ctr"/>
              <a:r>
                <a:rPr lang="en-US" sz="800" b="1"/>
                <a:t>~$185,000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53DEC69-AA41-4576-B99B-4085DB4A5484}"/>
                </a:ext>
              </a:extLst>
            </p:cNvPr>
            <p:cNvSpPr/>
            <p:nvPr/>
          </p:nvSpPr>
          <p:spPr>
            <a:xfrm>
              <a:off x="2456244" y="5062953"/>
              <a:ext cx="731520" cy="242016"/>
            </a:xfrm>
            <a:prstGeom prst="rect">
              <a:avLst/>
            </a:prstGeom>
            <a:gradFill>
              <a:gsLst>
                <a:gs pos="6000">
                  <a:schemeClr val="accent4">
                    <a:lumMod val="75000"/>
                  </a:schemeClr>
                </a:gs>
                <a:gs pos="7000">
                  <a:schemeClr val="accent4"/>
                </a:gs>
              </a:gsLst>
              <a:lin ang="10800000" scaled="0"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/>
                <a:t>Adjustments</a:t>
              </a:r>
            </a:p>
            <a:p>
              <a:pPr algn="ctr"/>
              <a:r>
                <a:rPr lang="en-US" sz="800" b="1"/>
                <a:t>~$50,000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4553663-FDC7-4BBB-845C-0665852317BD}"/>
                </a:ext>
              </a:extLst>
            </p:cNvPr>
            <p:cNvSpPr/>
            <p:nvPr/>
          </p:nvSpPr>
          <p:spPr>
            <a:xfrm>
              <a:off x="2456244" y="4275290"/>
              <a:ext cx="731520" cy="437366"/>
            </a:xfrm>
            <a:prstGeom prst="rect">
              <a:avLst/>
            </a:prstGeom>
            <a:gradFill>
              <a:gsLst>
                <a:gs pos="6000">
                  <a:schemeClr val="bg2">
                    <a:lumMod val="75000"/>
                  </a:schemeClr>
                </a:gs>
                <a:gs pos="7000">
                  <a:schemeClr val="bg2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/>
                <a:t>Outlier</a:t>
              </a:r>
            </a:p>
            <a:p>
              <a:pPr algn="ctr"/>
              <a:r>
                <a:rPr lang="en-US" sz="800" b="1"/>
                <a:t>~$102,000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255C8D7-3EB3-49A6-8A67-78A95599160E}"/>
                </a:ext>
              </a:extLst>
            </p:cNvPr>
            <p:cNvSpPr/>
            <p:nvPr/>
          </p:nvSpPr>
          <p:spPr>
            <a:xfrm>
              <a:off x="3391043" y="4342544"/>
              <a:ext cx="731520" cy="448881"/>
            </a:xfrm>
            <a:prstGeom prst="rect">
              <a:avLst/>
            </a:prstGeom>
            <a:gradFill>
              <a:gsLst>
                <a:gs pos="6000">
                  <a:schemeClr val="accent4">
                    <a:lumMod val="75000"/>
                  </a:schemeClr>
                </a:gs>
                <a:gs pos="7000">
                  <a:schemeClr val="accent4"/>
                </a:gs>
              </a:gsLst>
              <a:lin ang="10800000" scaled="0"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/>
                <a:t>Adjustments</a:t>
              </a:r>
            </a:p>
            <a:p>
              <a:pPr algn="ctr"/>
              <a:r>
                <a:rPr lang="en-US" sz="800" b="1" dirty="0"/>
                <a:t>~$115,000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81ACF47-EB0E-41D8-802E-AC72F19FC5E3}"/>
                </a:ext>
              </a:extLst>
            </p:cNvPr>
            <p:cNvSpPr/>
            <p:nvPr/>
          </p:nvSpPr>
          <p:spPr>
            <a:xfrm>
              <a:off x="3391043" y="3944515"/>
              <a:ext cx="731520" cy="398029"/>
            </a:xfrm>
            <a:prstGeom prst="rect">
              <a:avLst/>
            </a:prstGeom>
            <a:gradFill>
              <a:gsLst>
                <a:gs pos="6000">
                  <a:schemeClr val="bg2">
                    <a:lumMod val="75000"/>
                  </a:schemeClr>
                </a:gs>
                <a:gs pos="7000">
                  <a:schemeClr val="bg2"/>
                </a:gs>
              </a:gsLst>
              <a:lin ang="10800000" scaled="0"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/>
                <a:t>Outlier</a:t>
              </a:r>
            </a:p>
            <a:p>
              <a:pPr algn="ctr"/>
              <a:r>
                <a:rPr lang="en-US" sz="800" b="1" dirty="0"/>
                <a:t>~$68,000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34DC666-F3AE-4974-834A-E9CF34728002}"/>
                </a:ext>
              </a:extLst>
            </p:cNvPr>
            <p:cNvSpPr/>
            <p:nvPr/>
          </p:nvSpPr>
          <p:spPr>
            <a:xfrm>
              <a:off x="2425520" y="3769544"/>
              <a:ext cx="767625" cy="5250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accent6">
                      <a:lumMod val="50000"/>
                    </a:schemeClr>
                  </a:solidFill>
                </a:rPr>
                <a:t>Avg Total Payment</a:t>
              </a:r>
            </a:p>
            <a:p>
              <a:pPr algn="ctr"/>
              <a:r>
                <a:rPr lang="en-US" sz="800" b="1" dirty="0">
                  <a:solidFill>
                    <a:schemeClr val="accent6">
                      <a:lumMod val="50000"/>
                    </a:schemeClr>
                  </a:solidFill>
                </a:rPr>
                <a:t>~$380,000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8FC9903-E325-4299-9FD7-7AF2F99A69C2}"/>
                </a:ext>
              </a:extLst>
            </p:cNvPr>
            <p:cNvSpPr/>
            <p:nvPr/>
          </p:nvSpPr>
          <p:spPr>
            <a:xfrm>
              <a:off x="3354938" y="3458136"/>
              <a:ext cx="767625" cy="5250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accent6">
                      <a:lumMod val="50000"/>
                    </a:schemeClr>
                  </a:solidFill>
                </a:rPr>
                <a:t>Avg Total Payment</a:t>
              </a:r>
            </a:p>
            <a:p>
              <a:pPr algn="ctr"/>
              <a:r>
                <a:rPr lang="en-US" sz="800" b="1" dirty="0">
                  <a:solidFill>
                    <a:schemeClr val="accent6">
                      <a:lumMod val="50000"/>
                    </a:schemeClr>
                  </a:solidFill>
                </a:rPr>
                <a:t>~$423,000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153563A-8C65-44CE-A23B-182746F16639}"/>
              </a:ext>
            </a:extLst>
          </p:cNvPr>
          <p:cNvSpPr txBox="1"/>
          <p:nvPr/>
        </p:nvSpPr>
        <p:spPr>
          <a:xfrm>
            <a:off x="454615" y="3417607"/>
            <a:ext cx="2800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Medicare Reimbursement Levels</a:t>
            </a:r>
          </a:p>
        </p:txBody>
      </p:sp>
      <p:sp>
        <p:nvSpPr>
          <p:cNvPr id="61" name="Content Placeholder 6">
            <a:extLst>
              <a:ext uri="{FF2B5EF4-FFF2-40B4-BE49-F238E27FC236}">
                <a16:creationId xmlns:a16="http://schemas.microsoft.com/office/drawing/2014/main" id="{0097CC39-25FA-4B56-AEFD-E54D1A393771}"/>
              </a:ext>
            </a:extLst>
          </p:cNvPr>
          <p:cNvSpPr txBox="1">
            <a:spLocks/>
          </p:cNvSpPr>
          <p:nvPr/>
        </p:nvSpPr>
        <p:spPr>
          <a:xfrm>
            <a:off x="5331279" y="3844299"/>
            <a:ext cx="3368043" cy="2309939"/>
          </a:xfrm>
          <a:prstGeom prst="rect">
            <a:avLst/>
          </a:prstGeom>
        </p:spPr>
        <p:txBody>
          <a:bodyPr/>
          <a:lstStyle>
            <a:lvl1pPr marL="342780" indent="-342780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89" indent="-285650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99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638" indent="-228519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678" indent="-228519" algn="l" defTabSz="45703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1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5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9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3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-119063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●"/>
            </a:pP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Compared to outpatient reimbursement, current inpatient Medicare reimbursement is often insufficient to cover costs</a:t>
            </a:r>
          </a:p>
          <a:p>
            <a:pPr marL="119063" indent="-119063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●"/>
            </a:pP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CMS finalized a proposal to create a new MS-DRG for CAR T, but reimbursement will likely continue to be insufficient for some cases</a:t>
            </a:r>
          </a:p>
          <a:p>
            <a:pPr marL="119063" indent="-119063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●"/>
            </a:pP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Less than 5% of CAR T cases are currently administered in the outpatient setting</a:t>
            </a:r>
          </a:p>
          <a:p>
            <a:pPr marL="119063" indent="-119063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●"/>
            </a:pP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Hospitals typically receive sufficient reimbursement for commercial cases, but not enough to balance Medicare losses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91276BF-0E04-8A42-8D87-5F5C899DBC4A}"/>
              </a:ext>
            </a:extLst>
          </p:cNvPr>
          <p:cNvCxnSpPr>
            <a:cxnSpLocks/>
          </p:cNvCxnSpPr>
          <p:nvPr/>
        </p:nvCxnSpPr>
        <p:spPr>
          <a:xfrm>
            <a:off x="546099" y="1234746"/>
            <a:ext cx="8033179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9039146-9347-484F-9272-A2CD7C162357}"/>
              </a:ext>
            </a:extLst>
          </p:cNvPr>
          <p:cNvCxnSpPr>
            <a:cxnSpLocks/>
          </p:cNvCxnSpPr>
          <p:nvPr/>
        </p:nvCxnSpPr>
        <p:spPr>
          <a:xfrm>
            <a:off x="546099" y="3081040"/>
            <a:ext cx="8033179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AF97ED7-7E6C-4145-8D46-DF8D709BA5E0}"/>
              </a:ext>
            </a:extLst>
          </p:cNvPr>
          <p:cNvCxnSpPr>
            <a:cxnSpLocks/>
          </p:cNvCxnSpPr>
          <p:nvPr/>
        </p:nvCxnSpPr>
        <p:spPr>
          <a:xfrm flipV="1">
            <a:off x="5227958" y="3939421"/>
            <a:ext cx="0" cy="2069520"/>
          </a:xfrm>
          <a:prstGeom prst="line">
            <a:avLst/>
          </a:prstGeom>
          <a:ln w="12700">
            <a:solidFill>
              <a:schemeClr val="accent6">
                <a:alpha val="7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1">
            <a:extLst>
              <a:ext uri="{FF2B5EF4-FFF2-40B4-BE49-F238E27FC236}">
                <a16:creationId xmlns:a16="http://schemas.microsoft.com/office/drawing/2014/main" id="{1F737752-39E0-0745-93E3-B67D4EAD8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</p:spPr>
        <p:txBody>
          <a:bodyPr/>
          <a:lstStyle/>
          <a:p>
            <a:fld id="{1046E0F0-A629-AF47-82DD-3B28C859BC1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8A823EE5-AA09-AC4C-BCA3-72E7DAB02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98" y="1672382"/>
            <a:ext cx="1409913" cy="1396135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145A435E-5A4F-A64C-9ADC-DECDCC975ED9}"/>
              </a:ext>
            </a:extLst>
          </p:cNvPr>
          <p:cNvSpPr txBox="1"/>
          <p:nvPr/>
        </p:nvSpPr>
        <p:spPr>
          <a:xfrm>
            <a:off x="2303727" y="2190629"/>
            <a:ext cx="112716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0" dirty="0">
                <a:solidFill>
                  <a:schemeClr val="accent2"/>
                </a:solidFill>
              </a:rPr>
              <a:t>Payer Management Strategies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158151F-7B48-2C44-9998-5C0A763F9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991" y="1794367"/>
            <a:ext cx="426218" cy="42621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FD1A170-20F2-0A45-97A6-2AC8054A7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45" y="1670711"/>
            <a:ext cx="1409913" cy="1396135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6144298B-08F0-2C43-A623-0C1732E52870}"/>
              </a:ext>
            </a:extLst>
          </p:cNvPr>
          <p:cNvSpPr txBox="1"/>
          <p:nvPr/>
        </p:nvSpPr>
        <p:spPr>
          <a:xfrm>
            <a:off x="3958374" y="2188958"/>
            <a:ext cx="112716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0" dirty="0">
                <a:solidFill>
                  <a:schemeClr val="accent2"/>
                </a:solidFill>
              </a:rPr>
              <a:t>Payer Financing Challenges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A54C3E-0846-5B48-BD24-75E1E8E09896}"/>
              </a:ext>
            </a:extLst>
          </p:cNvPr>
          <p:cNvGrpSpPr/>
          <p:nvPr/>
        </p:nvGrpSpPr>
        <p:grpSpPr>
          <a:xfrm>
            <a:off x="4276891" y="1775881"/>
            <a:ext cx="427022" cy="427022"/>
            <a:chOff x="5713272" y="1716184"/>
            <a:chExt cx="499136" cy="49913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4866332-5144-4586-AF2C-CB470DFBC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272" y="1716184"/>
              <a:ext cx="499136" cy="499136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C7AE047-2886-EF47-9A7D-E4E0993FD11F}"/>
                </a:ext>
              </a:extLst>
            </p:cNvPr>
            <p:cNvSpPr txBox="1"/>
            <p:nvPr/>
          </p:nvSpPr>
          <p:spPr>
            <a:xfrm>
              <a:off x="5721866" y="1890186"/>
              <a:ext cx="433920" cy="251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accent2"/>
                  </a:solidFill>
                </a:rPr>
                <a:t>$</a:t>
              </a:r>
            </a:p>
          </p:txBody>
        </p:sp>
      </p:grpSp>
      <p:sp>
        <p:nvSpPr>
          <p:cNvPr id="77" name="Triangle 76">
            <a:extLst>
              <a:ext uri="{FF2B5EF4-FFF2-40B4-BE49-F238E27FC236}">
                <a16:creationId xmlns:a16="http://schemas.microsoft.com/office/drawing/2014/main" id="{D1D3AB23-C4E8-F04A-B885-9031E34A116B}"/>
              </a:ext>
            </a:extLst>
          </p:cNvPr>
          <p:cNvSpPr/>
          <p:nvPr/>
        </p:nvSpPr>
        <p:spPr>
          <a:xfrm rot="5400000">
            <a:off x="6429303" y="2058943"/>
            <a:ext cx="832659" cy="432260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1EA00928-F549-8544-85F3-CA50D2688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73" y="1671376"/>
            <a:ext cx="1409913" cy="1396135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9841C446-C4D6-7A46-9CFF-E4A44D1560F7}"/>
              </a:ext>
            </a:extLst>
          </p:cNvPr>
          <p:cNvSpPr txBox="1"/>
          <p:nvPr/>
        </p:nvSpPr>
        <p:spPr>
          <a:xfrm>
            <a:off x="5637402" y="2236241"/>
            <a:ext cx="112716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0" dirty="0">
                <a:solidFill>
                  <a:schemeClr val="accent2"/>
                </a:solidFill>
              </a:rPr>
              <a:t>Patient Affordability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BC49C377-0D24-704B-9808-FDD0C9CDA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368" y="1669705"/>
            <a:ext cx="1409913" cy="1396135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7DD5DEE8-F645-6142-AEA2-4DE6DA45B509}"/>
              </a:ext>
            </a:extLst>
          </p:cNvPr>
          <p:cNvSpPr txBox="1"/>
          <p:nvPr/>
        </p:nvSpPr>
        <p:spPr>
          <a:xfrm>
            <a:off x="7312597" y="2187952"/>
            <a:ext cx="112716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1100" dirty="0">
                <a:solidFill>
                  <a:schemeClr val="accent2"/>
                </a:solidFill>
              </a:rPr>
              <a:t>Provider Economics and Uptake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8089BEB3-C63C-C44E-9F46-B3EF9BE4B9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43" y="1754475"/>
            <a:ext cx="494895" cy="49489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E7CD2A7-20C0-5F46-A0FF-CDFA4E7840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16" y="1764819"/>
            <a:ext cx="453760" cy="453760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5345578-DE4B-064D-B148-BB554ADA72BB}"/>
              </a:ext>
            </a:extLst>
          </p:cNvPr>
          <p:cNvCxnSpPr>
            <a:cxnSpLocks/>
          </p:cNvCxnSpPr>
          <p:nvPr/>
        </p:nvCxnSpPr>
        <p:spPr>
          <a:xfrm>
            <a:off x="552596" y="5693256"/>
            <a:ext cx="4450985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656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03530D1C-5F98-BE4F-A291-57BE364E1765}"/>
              </a:ext>
            </a:extLst>
          </p:cNvPr>
          <p:cNvGrpSpPr/>
          <p:nvPr/>
        </p:nvGrpSpPr>
        <p:grpSpPr>
          <a:xfrm>
            <a:off x="540287" y="2313271"/>
            <a:ext cx="6368503" cy="2025066"/>
            <a:chOff x="540028" y="1147037"/>
            <a:chExt cx="4543756" cy="14814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526E3D4-4592-0B43-A2CF-461FC1E29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028" y="1147037"/>
              <a:ext cx="4543756" cy="1481428"/>
            </a:xfrm>
            <a:prstGeom prst="rect">
              <a:avLst/>
            </a:prstGeom>
            <a:noFill/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D66C43-0636-974C-AC0B-C92E55C053AD}"/>
                </a:ext>
              </a:extLst>
            </p:cNvPr>
            <p:cNvSpPr/>
            <p:nvPr/>
          </p:nvSpPr>
          <p:spPr>
            <a:xfrm>
              <a:off x="712596" y="1319605"/>
              <a:ext cx="2455661" cy="247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b="1" dirty="0">
                  <a:solidFill>
                    <a:prstClr val="white"/>
                  </a:solidFill>
                </a:rPr>
                <a:t>International Reference Pricing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88DD2A-5AC5-4148-A619-84E103CBECF4}"/>
              </a:ext>
            </a:extLst>
          </p:cNvPr>
          <p:cNvGrpSpPr/>
          <p:nvPr/>
        </p:nvGrpSpPr>
        <p:grpSpPr>
          <a:xfrm>
            <a:off x="4650759" y="2313271"/>
            <a:ext cx="4493241" cy="1858015"/>
            <a:chOff x="540029" y="1171294"/>
            <a:chExt cx="3040938" cy="1359223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64AB2AB-E4BE-9748-BD43-1236276C22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882"/>
            <a:stretch/>
          </p:blipFill>
          <p:spPr>
            <a:xfrm>
              <a:off x="540029" y="1171294"/>
              <a:ext cx="3040938" cy="1359223"/>
            </a:xfrm>
            <a:prstGeom prst="rect">
              <a:avLst/>
            </a:prstGeom>
            <a:noFill/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49A285-E8F3-6346-B640-C09145F9B5AD}"/>
                </a:ext>
              </a:extLst>
            </p:cNvPr>
            <p:cNvSpPr/>
            <p:nvPr/>
          </p:nvSpPr>
          <p:spPr>
            <a:xfrm>
              <a:off x="756252" y="1343862"/>
              <a:ext cx="2250075" cy="247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b="1" dirty="0">
                  <a:solidFill>
                    <a:prstClr val="white"/>
                  </a:solidFill>
                </a:rPr>
                <a:t>Medicare Eligibility Expansion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513EFF0-2A14-F543-A929-2A213EF75812}"/>
              </a:ext>
            </a:extLst>
          </p:cNvPr>
          <p:cNvGrpSpPr/>
          <p:nvPr/>
        </p:nvGrpSpPr>
        <p:grpSpPr>
          <a:xfrm>
            <a:off x="540287" y="3167154"/>
            <a:ext cx="6368503" cy="2025066"/>
            <a:chOff x="540028" y="1147037"/>
            <a:chExt cx="4543756" cy="1481428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C32053E-342F-4341-B0EE-AFC641086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028" y="1147037"/>
              <a:ext cx="4543756" cy="1481428"/>
            </a:xfrm>
            <a:prstGeom prst="rect">
              <a:avLst/>
            </a:prstGeom>
            <a:noFill/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572065F-96A2-1345-8F1D-7BA4575ECC45}"/>
                </a:ext>
              </a:extLst>
            </p:cNvPr>
            <p:cNvSpPr/>
            <p:nvPr/>
          </p:nvSpPr>
          <p:spPr>
            <a:xfrm>
              <a:off x="712596" y="1229021"/>
              <a:ext cx="2455661" cy="427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b="1" dirty="0">
                  <a:solidFill>
                    <a:prstClr val="white"/>
                  </a:solidFill>
                </a:rPr>
                <a:t>Redesign Part D Benefit and Reform Rebates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A1AF941-4311-4B22-8342-2EF74937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Outcome of the Presidential Election Will Likely Impact Oncology Priorities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720E-8B86-4315-B344-0258123B57C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6544" y="5557197"/>
            <a:ext cx="6372877" cy="482063"/>
          </a:xfrm>
        </p:spPr>
        <p:txBody>
          <a:bodyPr/>
          <a:lstStyle/>
          <a:p>
            <a:pPr marL="0" indent="0">
              <a:buNone/>
            </a:pPr>
            <a:r>
              <a:rPr lang="en-US" sz="700">
                <a:solidFill>
                  <a:schemeClr val="accent6">
                    <a:lumMod val="50000"/>
                  </a:schemeClr>
                </a:solidFill>
              </a:rPr>
              <a:t>ACA: Affordable Care Act; NIH: National Institute of Health; CMMI: Center for Medicare &amp; Medicaid Innovation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6C9C01-B25F-4070-9C23-84F615919AD3}"/>
              </a:ext>
            </a:extLst>
          </p:cNvPr>
          <p:cNvSpPr/>
          <p:nvPr/>
        </p:nvSpPr>
        <p:spPr>
          <a:xfrm>
            <a:off x="457199" y="1316078"/>
            <a:ext cx="411480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b="1" dirty="0">
                <a:solidFill>
                  <a:schemeClr val="accent1"/>
                </a:solidFill>
              </a:rPr>
              <a:t>Policies &amp; Priorities with Oncology Implications that Trump Could Continue to Pursue Under a Second Term /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4E4FA4-DB72-480B-94AE-468583DB399D}"/>
              </a:ext>
            </a:extLst>
          </p:cNvPr>
          <p:cNvSpPr/>
          <p:nvPr/>
        </p:nvSpPr>
        <p:spPr>
          <a:xfrm>
            <a:off x="4572001" y="1316078"/>
            <a:ext cx="392947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b="1" dirty="0">
                <a:solidFill>
                  <a:schemeClr val="accent2"/>
                </a:solidFill>
              </a:rPr>
              <a:t>Policies &amp; Priorities with Oncology Implications That a Biden Administration Could Pursue /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013B55-2C16-9846-880A-2E1B6B4E625C}"/>
              </a:ext>
            </a:extLst>
          </p:cNvPr>
          <p:cNvCxnSpPr/>
          <p:nvPr/>
        </p:nvCxnSpPr>
        <p:spPr>
          <a:xfrm>
            <a:off x="546099" y="1234746"/>
            <a:ext cx="8033179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B84D41-BAE7-084A-A0C9-71ACF9A1A35A}"/>
              </a:ext>
            </a:extLst>
          </p:cNvPr>
          <p:cNvGrpSpPr/>
          <p:nvPr/>
        </p:nvGrpSpPr>
        <p:grpSpPr>
          <a:xfrm>
            <a:off x="540287" y="4021037"/>
            <a:ext cx="6368503" cy="2025066"/>
            <a:chOff x="540028" y="1147037"/>
            <a:chExt cx="4543756" cy="1481428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B1AC8F7-FD52-7E4C-8D2C-1361DF020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028" y="1147037"/>
              <a:ext cx="4543756" cy="1481428"/>
            </a:xfrm>
            <a:prstGeom prst="rect">
              <a:avLst/>
            </a:prstGeom>
            <a:noFill/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0A1DE9C-87C6-3648-A814-1F2AAE2B1EA4}"/>
                </a:ext>
              </a:extLst>
            </p:cNvPr>
            <p:cNvSpPr/>
            <p:nvPr/>
          </p:nvSpPr>
          <p:spPr>
            <a:xfrm>
              <a:off x="627172" y="1319605"/>
              <a:ext cx="2642949" cy="247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b="1" dirty="0">
                  <a:solidFill>
                    <a:prstClr val="white"/>
                  </a:solidFill>
                </a:rPr>
                <a:t>Supreme Court ACA Ruling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A04EF80-5CE8-B84A-B16B-EA0E1C2E2DDF}"/>
              </a:ext>
            </a:extLst>
          </p:cNvPr>
          <p:cNvGrpSpPr/>
          <p:nvPr/>
        </p:nvGrpSpPr>
        <p:grpSpPr>
          <a:xfrm>
            <a:off x="4651894" y="3176933"/>
            <a:ext cx="4493241" cy="1858015"/>
            <a:chOff x="540029" y="1171294"/>
            <a:chExt cx="3040938" cy="1359223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EB8497DA-F389-514D-A7EF-31D2B0205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882"/>
            <a:stretch/>
          </p:blipFill>
          <p:spPr>
            <a:xfrm>
              <a:off x="540029" y="1171294"/>
              <a:ext cx="3040938" cy="1359223"/>
            </a:xfrm>
            <a:prstGeom prst="rect">
              <a:avLst/>
            </a:prstGeom>
            <a:noFill/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1F844E6-7B8B-6E49-AE67-D1330E889FA2}"/>
                </a:ext>
              </a:extLst>
            </p:cNvPr>
            <p:cNvSpPr/>
            <p:nvPr/>
          </p:nvSpPr>
          <p:spPr>
            <a:xfrm>
              <a:off x="756252" y="1343862"/>
              <a:ext cx="2250075" cy="247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prstClr val="white"/>
                  </a:solidFill>
                </a:rPr>
                <a:t>Direct Medicare Negotiation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40264DF-66DF-A245-B939-3844A8C57649}"/>
              </a:ext>
            </a:extLst>
          </p:cNvPr>
          <p:cNvGrpSpPr/>
          <p:nvPr/>
        </p:nvGrpSpPr>
        <p:grpSpPr>
          <a:xfrm>
            <a:off x="4662168" y="4021037"/>
            <a:ext cx="4493241" cy="1858015"/>
            <a:chOff x="540029" y="1171294"/>
            <a:chExt cx="3040938" cy="1359223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C04044E-D1B1-8A45-BC27-02F1B4DF9D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882"/>
            <a:stretch/>
          </p:blipFill>
          <p:spPr>
            <a:xfrm>
              <a:off x="540029" y="1171294"/>
              <a:ext cx="3040938" cy="1359223"/>
            </a:xfrm>
            <a:prstGeom prst="rect">
              <a:avLst/>
            </a:prstGeom>
            <a:noFill/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2B84E4D-7AB4-9B41-8D17-35528A84E2A0}"/>
                </a:ext>
              </a:extLst>
            </p:cNvPr>
            <p:cNvSpPr/>
            <p:nvPr/>
          </p:nvSpPr>
          <p:spPr>
            <a:xfrm>
              <a:off x="756252" y="1343862"/>
              <a:ext cx="2250075" cy="247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b="1" dirty="0">
                  <a:solidFill>
                    <a:prstClr val="white"/>
                  </a:solidFill>
                </a:rPr>
                <a:t>Drug Price Review Board</a:t>
              </a:r>
            </a:p>
          </p:txBody>
        </p:sp>
      </p:grpSp>
      <p:sp>
        <p:nvSpPr>
          <p:cNvPr id="30" name="Slide Number Placeholder 1">
            <a:extLst>
              <a:ext uri="{FF2B5EF4-FFF2-40B4-BE49-F238E27FC236}">
                <a16:creationId xmlns:a16="http://schemas.microsoft.com/office/drawing/2014/main" id="{FD23C11F-46D0-B34B-9602-195DEEA60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</p:spPr>
        <p:txBody>
          <a:bodyPr/>
          <a:lstStyle/>
          <a:p>
            <a:fld id="{1046E0F0-A629-AF47-82DD-3B28C859BC1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83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FFE2CA-CE6B-2F46-A492-759C843DAA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" b="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2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8ADDA3C-7466-E441-A3FF-CD00FEBBB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29" t="5123" r="30963" b="16264"/>
          <a:stretch/>
        </p:blipFill>
        <p:spPr>
          <a:xfrm>
            <a:off x="2672087" y="1697217"/>
            <a:ext cx="1682219" cy="1682219"/>
          </a:xfrm>
          <a:prstGeom prst="ellipse">
            <a:avLst/>
          </a:prstGeom>
        </p:spPr>
      </p:pic>
      <p:pic>
        <p:nvPicPr>
          <p:cNvPr id="11" name="Picture 10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5D3E71D3-0BA9-2445-83CD-CF96A2FA4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31" r="3503"/>
          <a:stretch/>
        </p:blipFill>
        <p:spPr>
          <a:xfrm>
            <a:off x="6927469" y="1697217"/>
            <a:ext cx="1682218" cy="1682218"/>
          </a:xfrm>
          <a:prstGeom prst="ellipse">
            <a:avLst/>
          </a:prstGeom>
        </p:spPr>
      </p:pic>
      <p:pic>
        <p:nvPicPr>
          <p:cNvPr id="9" name="Picture 8" descr="A person in a blue shirt&#10;&#10;Description automatically generated">
            <a:extLst>
              <a:ext uri="{FF2B5EF4-FFF2-40B4-BE49-F238E27FC236}">
                <a16:creationId xmlns:a16="http://schemas.microsoft.com/office/drawing/2014/main" id="{64AACE05-EC94-914D-B25D-DF662F2CB8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741" t="1582" r="18316" b="26502"/>
          <a:stretch/>
        </p:blipFill>
        <p:spPr>
          <a:xfrm>
            <a:off x="534447" y="1697217"/>
            <a:ext cx="1682218" cy="1682218"/>
          </a:xfrm>
          <a:prstGeom prst="ellipse">
            <a:avLst/>
          </a:prstGeom>
        </p:spPr>
      </p:pic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0DBC47C-264F-4A49-8EDD-6F93211AC0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820" r="18368" b="13280"/>
          <a:stretch/>
        </p:blipFill>
        <p:spPr>
          <a:xfrm>
            <a:off x="4789829" y="1697219"/>
            <a:ext cx="1682218" cy="1682218"/>
          </a:xfrm>
          <a:prstGeom prst="ellipse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18BA6-C428-5342-98FF-397511480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46E0F0-A629-AF47-82DD-3B28C859BC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02D4DA-206B-5A47-A7E0-BBEF2859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Speakers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FAF22A-0FCE-ED4A-9B7C-3C15A01006F1}"/>
              </a:ext>
            </a:extLst>
          </p:cNvPr>
          <p:cNvCxnSpPr/>
          <p:nvPr/>
        </p:nvCxnSpPr>
        <p:spPr>
          <a:xfrm>
            <a:off x="546099" y="885424"/>
            <a:ext cx="8033179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C5A135F-738A-E84D-ABE6-8F3CDB0F6FE5}"/>
              </a:ext>
            </a:extLst>
          </p:cNvPr>
          <p:cNvSpPr txBox="1"/>
          <p:nvPr/>
        </p:nvSpPr>
        <p:spPr>
          <a:xfrm>
            <a:off x="4719233" y="3448790"/>
            <a:ext cx="203495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Milena Sullivan</a:t>
            </a:r>
          </a:p>
          <a:p>
            <a:pPr algn="ctr"/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Principal</a:t>
            </a:r>
          </a:p>
          <a:p>
            <a:pPr algn="ctr"/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msullivan@avalere.com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51F8F8-9C05-E447-B0FC-2BFF4E34B167}"/>
              </a:ext>
            </a:extLst>
          </p:cNvPr>
          <p:cNvSpPr txBox="1"/>
          <p:nvPr/>
        </p:nvSpPr>
        <p:spPr>
          <a:xfrm>
            <a:off x="6789525" y="3448790"/>
            <a:ext cx="19185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Roy Beveridge</a:t>
            </a:r>
          </a:p>
          <a:p>
            <a:pPr algn="ctr"/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Senior Strategic Advisor</a:t>
            </a:r>
          </a:p>
          <a:p>
            <a:pPr algn="ctr"/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rbeveridge@avalere.com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917D2E-0912-0146-8A87-9D58B3698497}"/>
              </a:ext>
            </a:extLst>
          </p:cNvPr>
          <p:cNvSpPr txBox="1"/>
          <p:nvPr/>
        </p:nvSpPr>
        <p:spPr>
          <a:xfrm>
            <a:off x="377756" y="3448790"/>
            <a:ext cx="203495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Sarah Butler</a:t>
            </a:r>
          </a:p>
          <a:p>
            <a:pPr algn="ctr"/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Head, Client Solutions, Marketing &amp; Operations</a:t>
            </a:r>
          </a:p>
          <a:p>
            <a:pPr algn="ctr"/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sbutler@avalere.com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913CC2-50A1-A641-86FE-8A2ECA399DF6}"/>
              </a:ext>
            </a:extLst>
          </p:cNvPr>
          <p:cNvSpPr txBox="1"/>
          <p:nvPr/>
        </p:nvSpPr>
        <p:spPr>
          <a:xfrm>
            <a:off x="2480589" y="3448790"/>
            <a:ext cx="2046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Lance Grady</a:t>
            </a:r>
          </a:p>
          <a:p>
            <a:pPr algn="ctr"/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Practice Director</a:t>
            </a:r>
          </a:p>
          <a:p>
            <a:pPr algn="ctr"/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lgrady@avalere.com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41F04FDE-FBEC-E04F-A5BF-BC3494D2075C}"/>
              </a:ext>
            </a:extLst>
          </p:cNvPr>
          <p:cNvSpPr txBox="1">
            <a:spLocks/>
          </p:cNvSpPr>
          <p:nvPr/>
        </p:nvSpPr>
        <p:spPr>
          <a:xfrm>
            <a:off x="2885508" y="1291276"/>
            <a:ext cx="1211207" cy="245967"/>
          </a:xfrm>
          <a:prstGeom prst="rect">
            <a:avLst/>
          </a:prstGeom>
        </p:spPr>
        <p:txBody>
          <a:bodyPr/>
          <a:lstStyle>
            <a:lvl1pPr marL="342780" indent="-342780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89" indent="-285650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99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638" indent="-228519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678" indent="-228519" algn="l" defTabSz="45703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1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5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9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3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accent2"/>
                </a:solidFill>
              </a:rPr>
              <a:t>Speaker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1E71781F-BC21-1A4D-A05C-B022B96A2C8E}"/>
              </a:ext>
            </a:extLst>
          </p:cNvPr>
          <p:cNvSpPr txBox="1">
            <a:spLocks/>
          </p:cNvSpPr>
          <p:nvPr/>
        </p:nvSpPr>
        <p:spPr>
          <a:xfrm>
            <a:off x="771349" y="1291275"/>
            <a:ext cx="1208414" cy="245967"/>
          </a:xfrm>
          <a:prstGeom prst="rect">
            <a:avLst/>
          </a:prstGeom>
        </p:spPr>
        <p:txBody>
          <a:bodyPr/>
          <a:lstStyle>
            <a:lvl1pPr marL="342780" indent="-342780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89" indent="-285650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99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638" indent="-228519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678" indent="-228519" algn="l" defTabSz="45703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1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5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9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3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accent2"/>
                </a:solidFill>
              </a:rPr>
              <a:t>Moderator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79D1C2B-FA92-3E42-87F9-740A06A57FC6}"/>
              </a:ext>
            </a:extLst>
          </p:cNvPr>
          <p:cNvSpPr txBox="1">
            <a:spLocks/>
          </p:cNvSpPr>
          <p:nvPr/>
        </p:nvSpPr>
        <p:spPr>
          <a:xfrm>
            <a:off x="5002460" y="1291276"/>
            <a:ext cx="1211207" cy="245967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l" defTabSz="457027" rtl="0" eaLnBrk="1" latinLnBrk="0" hangingPunct="1">
              <a:spcBef>
                <a:spcPts val="0"/>
              </a:spcBef>
              <a:buFont typeface="Arial"/>
              <a:buNone/>
              <a:defRPr sz="1800" kern="1200" cap="all" spc="45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71" indent="-285644" algn="l" defTabSz="457027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70" indent="-228513" algn="l" defTabSz="45702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599" indent="-228513" algn="l" defTabSz="45702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627" indent="-228513" algn="l" defTabSz="45702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656" indent="-228513" algn="l" defTabSz="45702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84" indent="-228513" algn="l" defTabSz="45702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12" indent="-228513" algn="l" defTabSz="45702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40" indent="-228513" algn="l" defTabSz="45702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cap="none" spc="0" dirty="0">
                <a:solidFill>
                  <a:schemeClr val="accent2"/>
                </a:solidFill>
              </a:rPr>
              <a:t>Speaker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B365E0A-0D64-364D-9898-3A94D6ADC05A}"/>
              </a:ext>
            </a:extLst>
          </p:cNvPr>
          <p:cNvSpPr txBox="1">
            <a:spLocks/>
          </p:cNvSpPr>
          <p:nvPr/>
        </p:nvSpPr>
        <p:spPr>
          <a:xfrm>
            <a:off x="7143184" y="1291276"/>
            <a:ext cx="1211207" cy="245967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l" defTabSz="457027" rtl="0" eaLnBrk="1" latinLnBrk="0" hangingPunct="1">
              <a:spcBef>
                <a:spcPts val="0"/>
              </a:spcBef>
              <a:buFont typeface="Arial"/>
              <a:buNone/>
              <a:defRPr sz="1800" kern="1200" cap="all" spc="45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71" indent="-285644" algn="l" defTabSz="457027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70" indent="-228513" algn="l" defTabSz="45702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599" indent="-228513" algn="l" defTabSz="45702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627" indent="-228513" algn="l" defTabSz="45702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656" indent="-228513" algn="l" defTabSz="45702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84" indent="-228513" algn="l" defTabSz="45702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12" indent="-228513" algn="l" defTabSz="45702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40" indent="-228513" algn="l" defTabSz="45702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cap="none" spc="0" dirty="0">
                <a:solidFill>
                  <a:schemeClr val="accent2"/>
                </a:solidFill>
              </a:rPr>
              <a:t>Speaker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190061-BDFF-DC45-986A-87D9264663C8}"/>
              </a:ext>
            </a:extLst>
          </p:cNvPr>
          <p:cNvCxnSpPr>
            <a:cxnSpLocks/>
          </p:cNvCxnSpPr>
          <p:nvPr/>
        </p:nvCxnSpPr>
        <p:spPr>
          <a:xfrm flipH="1">
            <a:off x="1174818" y="4191226"/>
            <a:ext cx="401477" cy="1"/>
          </a:xfrm>
          <a:prstGeom prst="line">
            <a:avLst/>
          </a:prstGeom>
          <a:ln w="15875" cap="rnd">
            <a:solidFill>
              <a:schemeClr val="accent2">
                <a:alpha val="7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B2A8EC2-199E-6B42-998C-DBD1FE4E8A8A}"/>
              </a:ext>
            </a:extLst>
          </p:cNvPr>
          <p:cNvCxnSpPr>
            <a:cxnSpLocks/>
          </p:cNvCxnSpPr>
          <p:nvPr/>
        </p:nvCxnSpPr>
        <p:spPr>
          <a:xfrm flipH="1">
            <a:off x="3290373" y="3972009"/>
            <a:ext cx="401477" cy="1"/>
          </a:xfrm>
          <a:prstGeom prst="line">
            <a:avLst/>
          </a:prstGeom>
          <a:ln w="15875" cap="rnd">
            <a:solidFill>
              <a:schemeClr val="accent2">
                <a:alpha val="7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A09C879-4353-6D45-8A68-83ECE3CBACCA}"/>
              </a:ext>
            </a:extLst>
          </p:cNvPr>
          <p:cNvCxnSpPr>
            <a:cxnSpLocks/>
          </p:cNvCxnSpPr>
          <p:nvPr/>
        </p:nvCxnSpPr>
        <p:spPr>
          <a:xfrm flipH="1">
            <a:off x="5446834" y="3972008"/>
            <a:ext cx="401477" cy="1"/>
          </a:xfrm>
          <a:prstGeom prst="line">
            <a:avLst/>
          </a:prstGeom>
          <a:ln w="15875" cap="rnd">
            <a:solidFill>
              <a:schemeClr val="accent2">
                <a:alpha val="7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A05838-213E-6746-960D-690337A2FEF7}"/>
              </a:ext>
            </a:extLst>
          </p:cNvPr>
          <p:cNvCxnSpPr>
            <a:cxnSpLocks/>
          </p:cNvCxnSpPr>
          <p:nvPr/>
        </p:nvCxnSpPr>
        <p:spPr>
          <a:xfrm flipH="1">
            <a:off x="7548049" y="3972008"/>
            <a:ext cx="401477" cy="1"/>
          </a:xfrm>
          <a:prstGeom prst="line">
            <a:avLst/>
          </a:prstGeom>
          <a:ln w="15875" cap="rnd">
            <a:solidFill>
              <a:schemeClr val="accent2">
                <a:alpha val="7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92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Conversation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7745CB-8ADE-CC45-A414-C97A3887C13F}"/>
              </a:ext>
            </a:extLst>
          </p:cNvPr>
          <p:cNvGrpSpPr/>
          <p:nvPr/>
        </p:nvGrpSpPr>
        <p:grpSpPr>
          <a:xfrm>
            <a:off x="457199" y="1234044"/>
            <a:ext cx="8138245" cy="4154984"/>
            <a:chOff x="457199" y="1234044"/>
            <a:chExt cx="8138245" cy="415498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0800246-2EF2-B24E-8B78-E20F9E571043}"/>
                </a:ext>
              </a:extLst>
            </p:cNvPr>
            <p:cNvGrpSpPr/>
            <p:nvPr/>
          </p:nvGrpSpPr>
          <p:grpSpPr>
            <a:xfrm>
              <a:off x="457199" y="1234044"/>
              <a:ext cx="8138245" cy="4154984"/>
              <a:chOff x="457199" y="1234044"/>
              <a:chExt cx="6830130" cy="415498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2106BD3-8FB0-DA42-8BB7-01AF59D04ABC}"/>
                  </a:ext>
                </a:extLst>
              </p:cNvPr>
              <p:cNvGrpSpPr/>
              <p:nvPr/>
            </p:nvGrpSpPr>
            <p:grpSpPr>
              <a:xfrm>
                <a:off x="457199" y="1234044"/>
                <a:ext cx="5574591" cy="4154984"/>
                <a:chOff x="457199" y="1234044"/>
                <a:chExt cx="5574591" cy="4154984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04A5B8A-83EC-AF49-845A-83147ACA5378}"/>
                    </a:ext>
                  </a:extLst>
                </p:cNvPr>
                <p:cNvSpPr/>
                <p:nvPr/>
              </p:nvSpPr>
              <p:spPr>
                <a:xfrm>
                  <a:off x="457199" y="1238222"/>
                  <a:ext cx="869421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accent1"/>
                      </a:solidFill>
                      <a:latin typeface="Arial Black" charset="0"/>
                      <a:ea typeface="Arial Black" charset="0"/>
                      <a:cs typeface="Arial Black" charset="0"/>
                    </a:rPr>
                    <a:t>1</a:t>
                  </a:r>
                  <a:endParaRPr lang="en-US" sz="3600" b="1" dirty="0">
                    <a:solidFill>
                      <a:schemeClr val="accent6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460280B-51BF-F742-A9B6-AB29C13E117A}"/>
                    </a:ext>
                  </a:extLst>
                </p:cNvPr>
                <p:cNvSpPr/>
                <p:nvPr/>
              </p:nvSpPr>
              <p:spPr>
                <a:xfrm>
                  <a:off x="861693" y="1234044"/>
                  <a:ext cx="5170097" cy="41549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28600" lvl="0"/>
                  <a:r>
                    <a:rPr lang="en-US" sz="2400" dirty="0">
                      <a:solidFill>
                        <a:schemeClr val="accent1"/>
                      </a:solidFill>
                    </a:rPr>
                    <a:t>COVID-19 Impacts on Oncology Care Delivery, Cost, and Outcomes</a:t>
                  </a:r>
                </a:p>
                <a:p>
                  <a:pPr marL="228600" lvl="0"/>
                  <a:endParaRPr lang="en-US" sz="2400" dirty="0">
                    <a:solidFill>
                      <a:schemeClr val="accent1"/>
                    </a:solidFill>
                    <a:latin typeface="Times New Roman" charset="0"/>
                  </a:endParaRPr>
                </a:p>
                <a:p>
                  <a:pPr marL="228600"/>
                  <a:r>
                    <a:rPr lang="en-US" sz="2400" dirty="0">
                      <a:solidFill>
                        <a:schemeClr val="accent2"/>
                      </a:solidFill>
                    </a:rPr>
                    <a:t>Oncology Payment and Delivery Reform Amid a Public Health Emergency</a:t>
                  </a:r>
                </a:p>
                <a:p>
                  <a:pPr marL="228600" lvl="0"/>
                  <a:endParaRPr lang="en-US" sz="2400" dirty="0">
                    <a:solidFill>
                      <a:schemeClr val="accent2"/>
                    </a:solidFill>
                  </a:endParaRPr>
                </a:p>
                <a:p>
                  <a:pPr marL="228600" lvl="0"/>
                  <a:r>
                    <a:rPr lang="en-US" sz="2400" dirty="0">
                      <a:solidFill>
                        <a:schemeClr val="accent4"/>
                      </a:solidFill>
                    </a:rPr>
                    <a:t>Managing and Paying for Emerging Therapies and Cancer Combo Regimens</a:t>
                  </a:r>
                </a:p>
                <a:p>
                  <a:pPr marL="228600" lvl="0"/>
                  <a:endParaRPr lang="en-US" sz="2400" dirty="0">
                    <a:solidFill>
                      <a:schemeClr val="accent2"/>
                    </a:solidFill>
                  </a:endParaRPr>
                </a:p>
                <a:p>
                  <a:pPr marL="228600" lvl="0"/>
                  <a:r>
                    <a:rPr lang="en-US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2020 Election Implications for the </a:t>
                  </a:r>
                </a:p>
                <a:p>
                  <a:pPr marL="228600" lvl="0"/>
                  <a:r>
                    <a:rPr lang="en-US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Future of Oncology Care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CABBC73-8833-6641-8D71-20E5B649ECD2}"/>
                    </a:ext>
                  </a:extLst>
                </p:cNvPr>
                <p:cNvSpPr/>
                <p:nvPr/>
              </p:nvSpPr>
              <p:spPr>
                <a:xfrm>
                  <a:off x="457199" y="2321977"/>
                  <a:ext cx="1024849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accent2"/>
                      </a:solidFill>
                      <a:latin typeface="Arial Black" charset="0"/>
                      <a:ea typeface="Arial Black" charset="0"/>
                      <a:cs typeface="Arial Black" charset="0"/>
                    </a:rPr>
                    <a:t>2</a:t>
                  </a:r>
                  <a:endParaRPr lang="en-US" sz="3600" b="1" dirty="0">
                    <a:solidFill>
                      <a:schemeClr val="accent6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074ACFC-5F0E-FE47-A320-D2ACBB8AC689}"/>
                    </a:ext>
                  </a:extLst>
                </p:cNvPr>
                <p:cNvSpPr/>
                <p:nvPr/>
              </p:nvSpPr>
              <p:spPr>
                <a:xfrm>
                  <a:off x="457199" y="3420074"/>
                  <a:ext cx="1131705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accent4"/>
                      </a:solidFill>
                      <a:latin typeface="Arial Black" charset="0"/>
                      <a:ea typeface="Arial Black" charset="0"/>
                      <a:cs typeface="Arial Black" charset="0"/>
                    </a:rPr>
                    <a:t>3</a:t>
                  </a:r>
                  <a:endParaRPr lang="en-US" sz="3600" b="1" dirty="0">
                    <a:solidFill>
                      <a:schemeClr val="accent6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4D8BEE87-EED9-0249-B0C8-FD7217539700}"/>
                    </a:ext>
                  </a:extLst>
                </p:cNvPr>
                <p:cNvSpPr/>
                <p:nvPr/>
              </p:nvSpPr>
              <p:spPr>
                <a:xfrm>
                  <a:off x="457199" y="4530338"/>
                  <a:ext cx="1024849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accent6">
                          <a:lumMod val="75000"/>
                        </a:schemeClr>
                      </a:solidFill>
                      <a:latin typeface="Arial Black" charset="0"/>
                      <a:ea typeface="Arial Black" charset="0"/>
                      <a:cs typeface="Arial Black" charset="0"/>
                    </a:rPr>
                    <a:t>4</a:t>
                  </a:r>
                  <a:endParaRPr lang="en-US" sz="3600" b="1" dirty="0">
                    <a:solidFill>
                      <a:schemeClr val="accent6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0D266D7-43D5-E244-8B1B-6ACAB435CF15}"/>
                  </a:ext>
                </a:extLst>
              </p:cNvPr>
              <p:cNvCxnSpPr/>
              <p:nvPr/>
            </p:nvCxnSpPr>
            <p:spPr>
              <a:xfrm>
                <a:off x="526622" y="2209835"/>
                <a:ext cx="6760707" cy="0"/>
              </a:xfrm>
              <a:prstGeom prst="line">
                <a:avLst/>
              </a:prstGeom>
              <a:ln w="19050">
                <a:solidFill>
                  <a:schemeClr val="accent6">
                    <a:alpha val="7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45BD7C1-1D99-954D-BBDE-095A07EFA8C9}"/>
                  </a:ext>
                </a:extLst>
              </p:cNvPr>
              <p:cNvCxnSpPr/>
              <p:nvPr/>
            </p:nvCxnSpPr>
            <p:spPr>
              <a:xfrm>
                <a:off x="526622" y="3305710"/>
                <a:ext cx="6760707" cy="0"/>
              </a:xfrm>
              <a:prstGeom prst="line">
                <a:avLst/>
              </a:prstGeom>
              <a:ln w="19050">
                <a:solidFill>
                  <a:schemeClr val="accent6">
                    <a:alpha val="7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18A81A4-425C-F642-9B50-1CB4B8D21D3C}"/>
                  </a:ext>
                </a:extLst>
              </p:cNvPr>
              <p:cNvCxnSpPr/>
              <p:nvPr/>
            </p:nvCxnSpPr>
            <p:spPr>
              <a:xfrm>
                <a:off x="526622" y="4402385"/>
                <a:ext cx="6760707" cy="0"/>
              </a:xfrm>
              <a:prstGeom prst="line">
                <a:avLst/>
              </a:prstGeom>
              <a:ln w="19050">
                <a:solidFill>
                  <a:schemeClr val="accent6">
                    <a:alpha val="7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8A982E-5332-4D4A-BD12-7895F7A168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466" y="1352353"/>
              <a:ext cx="0" cy="620285"/>
            </a:xfrm>
            <a:prstGeom prst="line">
              <a:avLst/>
            </a:prstGeom>
            <a:ln w="19050">
              <a:solidFill>
                <a:schemeClr val="accent6">
                  <a:alpha val="7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B2135D-DE1D-0344-970F-7D1E00C2C0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466" y="2444991"/>
              <a:ext cx="0" cy="625379"/>
            </a:xfrm>
            <a:prstGeom prst="line">
              <a:avLst/>
            </a:prstGeom>
            <a:ln w="19050">
              <a:solidFill>
                <a:schemeClr val="accent6">
                  <a:alpha val="7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BDBBAF-107A-7E4D-AE8D-16C076F342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466" y="3551233"/>
              <a:ext cx="0" cy="619017"/>
            </a:xfrm>
            <a:prstGeom prst="line">
              <a:avLst/>
            </a:prstGeom>
            <a:ln w="19050">
              <a:solidFill>
                <a:schemeClr val="accent6">
                  <a:alpha val="7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EAB4A9-2ABA-E64A-98EB-47A16DCE9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466" y="4657637"/>
              <a:ext cx="0" cy="620655"/>
            </a:xfrm>
            <a:prstGeom prst="line">
              <a:avLst/>
            </a:prstGeom>
            <a:ln w="19050">
              <a:solidFill>
                <a:schemeClr val="accent6">
                  <a:alpha val="7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E95C05-EF32-8848-9915-29BC183B83F5}"/>
              </a:ext>
            </a:extLst>
          </p:cNvPr>
          <p:cNvCxnSpPr/>
          <p:nvPr/>
        </p:nvCxnSpPr>
        <p:spPr>
          <a:xfrm>
            <a:off x="546099" y="885424"/>
            <a:ext cx="8033179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01FE21F8-9CEE-7946-A8EF-8EF60E24C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</p:spPr>
        <p:txBody>
          <a:bodyPr/>
          <a:lstStyle/>
          <a:p>
            <a:fld id="{1046E0F0-A629-AF47-82DD-3B28C859BC1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8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D920-262A-4685-8FFB-5F4AFEE76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COVID-19 Has Caused Significant Disruptions in Cancer Care Delivery with Short- and Long-Term Implications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C14380-16DE-E74F-91AA-80F7E0B48174}"/>
              </a:ext>
            </a:extLst>
          </p:cNvPr>
          <p:cNvGrpSpPr/>
          <p:nvPr/>
        </p:nvGrpSpPr>
        <p:grpSpPr>
          <a:xfrm>
            <a:off x="567593" y="1430603"/>
            <a:ext cx="8043007" cy="4427272"/>
            <a:chOff x="567593" y="1077217"/>
            <a:chExt cx="8073087" cy="46225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A9F351F-7574-4E74-960D-086F4901A739}"/>
                </a:ext>
              </a:extLst>
            </p:cNvPr>
            <p:cNvGrpSpPr/>
            <p:nvPr/>
          </p:nvGrpSpPr>
          <p:grpSpPr>
            <a:xfrm>
              <a:off x="567593" y="1077217"/>
              <a:ext cx="8073087" cy="1809800"/>
              <a:chOff x="567593" y="1077217"/>
              <a:chExt cx="8073087" cy="180980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135FFFC-2215-4A03-86DE-6889C835E7C6}"/>
                  </a:ext>
                </a:extLst>
              </p:cNvPr>
              <p:cNvGrpSpPr/>
              <p:nvPr/>
            </p:nvGrpSpPr>
            <p:grpSpPr>
              <a:xfrm>
                <a:off x="567593" y="1077217"/>
                <a:ext cx="8073087" cy="1809800"/>
                <a:chOff x="567593" y="1077217"/>
                <a:chExt cx="8073087" cy="1809800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79BEDD64-7435-4267-9007-8F6F971AC882}"/>
                    </a:ext>
                  </a:extLst>
                </p:cNvPr>
                <p:cNvGrpSpPr/>
                <p:nvPr/>
              </p:nvGrpSpPr>
              <p:grpSpPr>
                <a:xfrm>
                  <a:off x="710068" y="1077217"/>
                  <a:ext cx="7930612" cy="1809800"/>
                  <a:chOff x="710068" y="1077217"/>
                  <a:chExt cx="7930612" cy="1809800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C881306A-C22B-4EAE-9852-69F6240C0DDD}"/>
                      </a:ext>
                    </a:extLst>
                  </p:cNvPr>
                  <p:cNvGrpSpPr/>
                  <p:nvPr/>
                </p:nvGrpSpPr>
                <p:grpSpPr>
                  <a:xfrm>
                    <a:off x="710069" y="1177596"/>
                    <a:ext cx="7930611" cy="1709421"/>
                    <a:chOff x="2072365" y="1003016"/>
                    <a:chExt cx="6513266" cy="1709421"/>
                  </a:xfrm>
                </p:grpSpPr>
                <p:sp>
                  <p:nvSpPr>
                    <p:cNvPr id="36" name="Chevron 68">
                      <a:extLst>
                        <a:ext uri="{FF2B5EF4-FFF2-40B4-BE49-F238E27FC236}">
                          <a16:creationId xmlns:a16="http://schemas.microsoft.com/office/drawing/2014/main" id="{B070CD38-2743-4EF8-AB56-79B814FDF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2365" y="1003016"/>
                      <a:ext cx="6513266" cy="1709421"/>
                    </a:xfrm>
                    <a:prstGeom prst="homePlate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7" name="Rectangle 70">
                      <a:extLst>
                        <a:ext uri="{FF2B5EF4-FFF2-40B4-BE49-F238E27FC236}">
                          <a16:creationId xmlns:a16="http://schemas.microsoft.com/office/drawing/2014/main" id="{71C966FB-9402-41D3-A57B-36F00A723C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71484" y="1152556"/>
                      <a:ext cx="5402394" cy="247517"/>
                    </a:xfrm>
                    <a:prstGeom prst="homePlate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defTabSz="31378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buSzPct val="120000"/>
                      </a:pPr>
                      <a:endParaRPr lang="en-US" sz="105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33" name="Chevron 57">
                    <a:extLst>
                      <a:ext uri="{FF2B5EF4-FFF2-40B4-BE49-F238E27FC236}">
                        <a16:creationId xmlns:a16="http://schemas.microsoft.com/office/drawing/2014/main" id="{2AAAB5C5-1D61-45DC-8D1B-3AE4220070E6}"/>
                      </a:ext>
                    </a:extLst>
                  </p:cNvPr>
                  <p:cNvSpPr/>
                  <p:nvPr/>
                </p:nvSpPr>
                <p:spPr>
                  <a:xfrm>
                    <a:off x="1854200" y="1077217"/>
                    <a:ext cx="6760583" cy="1709421"/>
                  </a:xfrm>
                  <a:prstGeom prst="chevron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2EF1A197-D740-4AF4-8C3B-8596215F789B}"/>
                      </a:ext>
                    </a:extLst>
                  </p:cNvPr>
                  <p:cNvSpPr/>
                  <p:nvPr/>
                </p:nvSpPr>
                <p:spPr>
                  <a:xfrm>
                    <a:off x="2702603" y="1194567"/>
                    <a:ext cx="5246274" cy="1488258"/>
                  </a:xfrm>
                  <a:prstGeom prst="rect">
                    <a:avLst/>
                  </a:prstGeom>
                </p:spPr>
                <p:txBody>
                  <a:bodyPr wrap="square" anchor="ctr" anchorCtr="0">
                    <a:spAutoFit/>
                  </a:bodyPr>
                  <a:lstStyle/>
                  <a:p>
                    <a:pPr marL="120650" indent="-120650" defTabSz="31378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>
                        <a:schemeClr val="accent1"/>
                      </a:buClr>
                      <a:buSzPct val="120000"/>
                      <a:buFont typeface="Arial" panose="020B0604020202020204" pitchFamily="34" charset="0"/>
                      <a:buChar char="•"/>
                    </a:pPr>
                    <a:r>
                      <a:rPr lang="en-US" sz="105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Reduction in patient volume due to state stay-at-home orders and </a:t>
                    </a:r>
                    <a:br>
                      <a:rPr lang="en-US" sz="105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</a:br>
                    <a:r>
                      <a:rPr lang="en-US" sz="105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patients potentially neglecting symptoms while sheltering-in-place due to fears about COVID-19 transmission</a:t>
                    </a:r>
                  </a:p>
                  <a:p>
                    <a:pPr marL="120650" indent="-120650" defTabSz="31378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>
                        <a:schemeClr val="accent1"/>
                      </a:buClr>
                      <a:buSzPct val="120000"/>
                      <a:buFont typeface="Arial" panose="020B0604020202020204" pitchFamily="34" charset="0"/>
                      <a:buChar char="•"/>
                    </a:pPr>
                    <a:r>
                      <a:rPr lang="en-US" sz="105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Reduction in availability of care across settings: </a:t>
                    </a:r>
                  </a:p>
                  <a:p>
                    <a:pPr marL="234950" lvl="1" indent="-112713" defTabSz="31378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>
                        <a:schemeClr val="accent1"/>
                      </a:buClr>
                      <a:buSzPct val="90000"/>
                      <a:buFont typeface="Courier New" panose="02070309020205020404" pitchFamily="49" charset="0"/>
                      <a:buChar char="o"/>
                    </a:pPr>
                    <a:r>
                      <a:rPr lang="en-US" sz="105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Hospital and HOPD resource strain caused by influx of COVID-19 patients, resulting in delays/discontinuation of cancer care services</a:t>
                    </a:r>
                  </a:p>
                  <a:p>
                    <a:pPr marL="234950" lvl="1" indent="-112713" defTabSz="31378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>
                        <a:schemeClr val="accent1"/>
                      </a:buClr>
                      <a:buSzPct val="90000"/>
                      <a:buFont typeface="Courier New" panose="02070309020205020404" pitchFamily="49" charset="0"/>
                      <a:buChar char="o"/>
                    </a:pPr>
                    <a:r>
                      <a:rPr lang="en-US" sz="105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Physician office closures and/or reduction in care capacity in compliance with state and CDC guidelines</a:t>
                    </a:r>
                  </a:p>
                </p:txBody>
              </p:sp>
              <p:sp>
                <p:nvSpPr>
                  <p:cNvPr id="35" name="Pentagon 59">
                    <a:extLst>
                      <a:ext uri="{FF2B5EF4-FFF2-40B4-BE49-F238E27FC236}">
                        <a16:creationId xmlns:a16="http://schemas.microsoft.com/office/drawing/2014/main" id="{A70E5711-68C6-4566-A9A9-99F4DD5D5E99}"/>
                      </a:ext>
                    </a:extLst>
                  </p:cNvPr>
                  <p:cNvSpPr/>
                  <p:nvPr/>
                </p:nvSpPr>
                <p:spPr>
                  <a:xfrm>
                    <a:off x="710068" y="1178010"/>
                    <a:ext cx="2023543" cy="1708231"/>
                  </a:xfrm>
                  <a:prstGeom prst="homePlat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400"/>
                  </a:p>
                </p:txBody>
              </p:sp>
            </p:grpSp>
            <p:sp>
              <p:nvSpPr>
                <p:cNvPr id="31" name="Pentagon 55">
                  <a:extLst>
                    <a:ext uri="{FF2B5EF4-FFF2-40B4-BE49-F238E27FC236}">
                      <a16:creationId xmlns:a16="http://schemas.microsoft.com/office/drawing/2014/main" id="{1EA27ABB-8CDD-4D44-AEED-CB0F7D5E8AC7}"/>
                    </a:ext>
                  </a:extLst>
                </p:cNvPr>
                <p:cNvSpPr/>
                <p:nvPr/>
              </p:nvSpPr>
              <p:spPr>
                <a:xfrm>
                  <a:off x="567593" y="1077631"/>
                  <a:ext cx="2133877" cy="1708231"/>
                </a:xfrm>
                <a:prstGeom prst="homePlat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CD60001-4178-4C50-871F-527C189C62CF}"/>
                  </a:ext>
                </a:extLst>
              </p:cNvPr>
              <p:cNvSpPr/>
              <p:nvPr/>
            </p:nvSpPr>
            <p:spPr>
              <a:xfrm>
                <a:off x="622002" y="1589496"/>
                <a:ext cx="1494316" cy="830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137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Immediate Disruption in Care Delivery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DA1CA50-E096-4A79-9BCE-8A907AE2B951}"/>
                </a:ext>
              </a:extLst>
            </p:cNvPr>
            <p:cNvGrpSpPr/>
            <p:nvPr/>
          </p:nvGrpSpPr>
          <p:grpSpPr>
            <a:xfrm>
              <a:off x="567594" y="3022924"/>
              <a:ext cx="8073086" cy="1289927"/>
              <a:chOff x="567594" y="1115318"/>
              <a:chExt cx="8073086" cy="128992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4C7EDB0-60C9-4830-80D0-B0B889C999D6}"/>
                  </a:ext>
                </a:extLst>
              </p:cNvPr>
              <p:cNvGrpSpPr/>
              <p:nvPr/>
            </p:nvGrpSpPr>
            <p:grpSpPr>
              <a:xfrm>
                <a:off x="567594" y="1115318"/>
                <a:ext cx="8073086" cy="1289927"/>
                <a:chOff x="567594" y="1115318"/>
                <a:chExt cx="8073086" cy="1289927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77566D9C-7E85-400E-BD7F-22E04EDFF919}"/>
                    </a:ext>
                  </a:extLst>
                </p:cNvPr>
                <p:cNvGrpSpPr/>
                <p:nvPr/>
              </p:nvGrpSpPr>
              <p:grpSpPr>
                <a:xfrm>
                  <a:off x="710069" y="1115318"/>
                  <a:ext cx="7930611" cy="1289927"/>
                  <a:chOff x="710069" y="1115318"/>
                  <a:chExt cx="7930611" cy="1289927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2B4FA4C0-0433-4836-AB3C-077C9D7059BB}"/>
                      </a:ext>
                    </a:extLst>
                  </p:cNvPr>
                  <p:cNvGrpSpPr/>
                  <p:nvPr/>
                </p:nvGrpSpPr>
                <p:grpSpPr>
                  <a:xfrm>
                    <a:off x="710069" y="1215697"/>
                    <a:ext cx="7930611" cy="1189548"/>
                    <a:chOff x="2072365" y="1041117"/>
                    <a:chExt cx="6513266" cy="1189548"/>
                  </a:xfrm>
                </p:grpSpPr>
                <p:sp>
                  <p:nvSpPr>
                    <p:cNvPr id="47" name="Chevron 68">
                      <a:extLst>
                        <a:ext uri="{FF2B5EF4-FFF2-40B4-BE49-F238E27FC236}">
                          <a16:creationId xmlns:a16="http://schemas.microsoft.com/office/drawing/2014/main" id="{558948EC-A743-4BF8-95D9-117D0E9444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2365" y="1041117"/>
                      <a:ext cx="6513266" cy="1189548"/>
                    </a:xfrm>
                    <a:prstGeom prst="homePlate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Rectangle 70">
                      <a:extLst>
                        <a:ext uri="{FF2B5EF4-FFF2-40B4-BE49-F238E27FC236}">
                          <a16:creationId xmlns:a16="http://schemas.microsoft.com/office/drawing/2014/main" id="{FF4326A3-D4E5-47FA-B2AB-9F74A204D7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71484" y="1152556"/>
                      <a:ext cx="5402394" cy="247517"/>
                    </a:xfrm>
                    <a:prstGeom prst="homePlate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defTabSz="31378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buSzPct val="120000"/>
                      </a:pPr>
                      <a:endParaRPr lang="en-US" sz="105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44" name="Chevron 47">
                    <a:extLst>
                      <a:ext uri="{FF2B5EF4-FFF2-40B4-BE49-F238E27FC236}">
                        <a16:creationId xmlns:a16="http://schemas.microsoft.com/office/drawing/2014/main" id="{55FA34D6-9564-4D60-A832-2137F38481C1}"/>
                      </a:ext>
                    </a:extLst>
                  </p:cNvPr>
                  <p:cNvSpPr/>
                  <p:nvPr/>
                </p:nvSpPr>
                <p:spPr>
                  <a:xfrm>
                    <a:off x="2066667" y="1115318"/>
                    <a:ext cx="6548116" cy="1189548"/>
                  </a:xfrm>
                  <a:prstGeom prst="chevron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EA27A15F-DE80-4BA2-824F-0FA9829795E8}"/>
                      </a:ext>
                    </a:extLst>
                  </p:cNvPr>
                  <p:cNvSpPr/>
                  <p:nvPr/>
                </p:nvSpPr>
                <p:spPr>
                  <a:xfrm>
                    <a:off x="2692293" y="1193722"/>
                    <a:ext cx="5246273" cy="1032743"/>
                  </a:xfrm>
                  <a:prstGeom prst="rect">
                    <a:avLst/>
                  </a:prstGeom>
                </p:spPr>
                <p:txBody>
                  <a:bodyPr wrap="square" anchor="ctr" anchorCtr="0">
                    <a:spAutoFit/>
                  </a:bodyPr>
                  <a:lstStyle/>
                  <a:p>
                    <a:pPr marL="120650" indent="-120650" defTabSz="31378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>
                        <a:schemeClr val="accent2"/>
                      </a:buClr>
                      <a:buSzPct val="120000"/>
                      <a:buFont typeface="Arial" panose="020B0604020202020204" pitchFamily="34" charset="0"/>
                      <a:buChar char="•"/>
                    </a:pPr>
                    <a:r>
                      <a:rPr lang="en-US" sz="105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Adjustments to cancer care guidelines, such as beginning systemic therapy to allow surgeries to be delayed for low-risk patients</a:t>
                    </a:r>
                  </a:p>
                  <a:p>
                    <a:pPr marL="120650" indent="-120650" defTabSz="31378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>
                        <a:schemeClr val="accent2"/>
                      </a:buClr>
                      <a:buSzPct val="120000"/>
                      <a:buFont typeface="Arial" panose="020B0604020202020204" pitchFamily="34" charset="0"/>
                      <a:buChar char="•"/>
                    </a:pPr>
                    <a:r>
                      <a:rPr lang="en-US" sz="105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Patient-reported delays in receiving care and rescheduling cancer services </a:t>
                    </a:r>
                  </a:p>
                  <a:p>
                    <a:pPr marL="120650" indent="-120650" defTabSz="31378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>
                        <a:schemeClr val="accent2"/>
                      </a:buClr>
                      <a:buSzPct val="120000"/>
                      <a:buFont typeface="Arial" panose="020B0604020202020204" pitchFamily="34" charset="0"/>
                      <a:buChar char="•"/>
                    </a:pPr>
                    <a:r>
                      <a:rPr lang="en-US" sz="105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Significant reductions in non-emergent cancer screenings and biopsies</a:t>
                    </a:r>
                  </a:p>
                  <a:p>
                    <a:pPr marL="120650" indent="-120650" defTabSz="31378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>
                        <a:schemeClr val="accent2"/>
                      </a:buClr>
                      <a:buSzPct val="120000"/>
                      <a:buFont typeface="Arial" panose="020B0604020202020204" pitchFamily="34" charset="0"/>
                      <a:buChar char="•"/>
                    </a:pPr>
                    <a:r>
                      <a:rPr lang="en-US" sz="105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Rapid adoption of telehealth, though varied by setting of care</a:t>
                    </a:r>
                  </a:p>
                </p:txBody>
              </p:sp>
              <p:sp>
                <p:nvSpPr>
                  <p:cNvPr id="46" name="Pentagon 49">
                    <a:extLst>
                      <a:ext uri="{FF2B5EF4-FFF2-40B4-BE49-F238E27FC236}">
                        <a16:creationId xmlns:a16="http://schemas.microsoft.com/office/drawing/2014/main" id="{7DBBB979-BB50-4A07-9543-F167157E4F5E}"/>
                      </a:ext>
                    </a:extLst>
                  </p:cNvPr>
                  <p:cNvSpPr/>
                  <p:nvPr/>
                </p:nvSpPr>
                <p:spPr>
                  <a:xfrm>
                    <a:off x="710069" y="1216111"/>
                    <a:ext cx="1991402" cy="1188720"/>
                  </a:xfrm>
                  <a:prstGeom prst="homePlat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400"/>
                  </a:p>
                </p:txBody>
              </p:sp>
            </p:grpSp>
            <p:sp>
              <p:nvSpPr>
                <p:cNvPr id="42" name="Pentagon 45">
                  <a:extLst>
                    <a:ext uri="{FF2B5EF4-FFF2-40B4-BE49-F238E27FC236}">
                      <a16:creationId xmlns:a16="http://schemas.microsoft.com/office/drawing/2014/main" id="{5A9105B6-8ACA-47B0-B111-B2F976E0CC67}"/>
                    </a:ext>
                  </a:extLst>
                </p:cNvPr>
                <p:cNvSpPr/>
                <p:nvPr/>
              </p:nvSpPr>
              <p:spPr>
                <a:xfrm>
                  <a:off x="567594" y="1115732"/>
                  <a:ext cx="2099984" cy="1188720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B822A86-0EA0-4854-A5BF-ECBA643A180A}"/>
                  </a:ext>
                </a:extLst>
              </p:cNvPr>
              <p:cNvSpPr/>
              <p:nvPr/>
            </p:nvSpPr>
            <p:spPr>
              <a:xfrm>
                <a:off x="622002" y="1382920"/>
                <a:ext cx="1688595" cy="830847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/>
              <a:p>
                <a:pPr defTabSz="3137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Short-Term Implications for Access to Care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BE725A9-AC40-4B1A-947C-8DB879861F63}"/>
                </a:ext>
              </a:extLst>
            </p:cNvPr>
            <p:cNvGrpSpPr/>
            <p:nvPr/>
          </p:nvGrpSpPr>
          <p:grpSpPr>
            <a:xfrm>
              <a:off x="567594" y="4409830"/>
              <a:ext cx="8073086" cy="1289927"/>
              <a:chOff x="567594" y="1115318"/>
              <a:chExt cx="8073086" cy="1289927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1722A6A-44C8-4563-BC19-A62C850D327F}"/>
                  </a:ext>
                </a:extLst>
              </p:cNvPr>
              <p:cNvGrpSpPr/>
              <p:nvPr/>
            </p:nvGrpSpPr>
            <p:grpSpPr>
              <a:xfrm>
                <a:off x="567594" y="1115318"/>
                <a:ext cx="8073086" cy="1289927"/>
                <a:chOff x="567594" y="1115318"/>
                <a:chExt cx="8073086" cy="1289927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A8AF99C-5B36-4859-9550-9B658C1F171B}"/>
                    </a:ext>
                  </a:extLst>
                </p:cNvPr>
                <p:cNvGrpSpPr/>
                <p:nvPr/>
              </p:nvGrpSpPr>
              <p:grpSpPr>
                <a:xfrm>
                  <a:off x="710069" y="1115318"/>
                  <a:ext cx="7930611" cy="1289927"/>
                  <a:chOff x="710069" y="1115318"/>
                  <a:chExt cx="7930611" cy="1289927"/>
                </a:xfrm>
              </p:grpSpPr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9A119465-2D90-452E-8614-2FFDF684AA9A}"/>
                      </a:ext>
                    </a:extLst>
                  </p:cNvPr>
                  <p:cNvGrpSpPr/>
                  <p:nvPr/>
                </p:nvGrpSpPr>
                <p:grpSpPr>
                  <a:xfrm>
                    <a:off x="710069" y="1215697"/>
                    <a:ext cx="7930611" cy="1189548"/>
                    <a:chOff x="2072365" y="1041117"/>
                    <a:chExt cx="6513266" cy="1189548"/>
                  </a:xfrm>
                </p:grpSpPr>
                <p:sp>
                  <p:nvSpPr>
                    <p:cNvPr id="58" name="Chevron 68">
                      <a:extLst>
                        <a:ext uri="{FF2B5EF4-FFF2-40B4-BE49-F238E27FC236}">
                          <a16:creationId xmlns:a16="http://schemas.microsoft.com/office/drawing/2014/main" id="{AEC90283-1DA2-41FE-9519-CA7E1E4EA3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2365" y="1041117"/>
                      <a:ext cx="6513266" cy="1189548"/>
                    </a:xfrm>
                    <a:prstGeom prst="homePlate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Rectangle 70">
                      <a:extLst>
                        <a:ext uri="{FF2B5EF4-FFF2-40B4-BE49-F238E27FC236}">
                          <a16:creationId xmlns:a16="http://schemas.microsoft.com/office/drawing/2014/main" id="{AB3B8BD1-2386-4968-A98F-44832100D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71484" y="1152556"/>
                      <a:ext cx="5402394" cy="247517"/>
                    </a:xfrm>
                    <a:prstGeom prst="homePlate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defTabSz="31378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buSzPct val="120000"/>
                      </a:pPr>
                      <a:endParaRPr lang="en-US" sz="105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55" name="Chevron 37">
                    <a:extLst>
                      <a:ext uri="{FF2B5EF4-FFF2-40B4-BE49-F238E27FC236}">
                        <a16:creationId xmlns:a16="http://schemas.microsoft.com/office/drawing/2014/main" id="{24B59EE3-AE6C-42CF-B5B9-6075E51B0F76}"/>
                      </a:ext>
                    </a:extLst>
                  </p:cNvPr>
                  <p:cNvSpPr/>
                  <p:nvPr/>
                </p:nvSpPr>
                <p:spPr>
                  <a:xfrm>
                    <a:off x="2066667" y="1115318"/>
                    <a:ext cx="6548116" cy="1189548"/>
                  </a:xfrm>
                  <a:prstGeom prst="chevron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688B8BA2-07B1-4CAC-A512-B9A718E7F23E}"/>
                      </a:ext>
                    </a:extLst>
                  </p:cNvPr>
                  <p:cNvSpPr/>
                  <p:nvPr/>
                </p:nvSpPr>
                <p:spPr>
                  <a:xfrm>
                    <a:off x="2692292" y="1170185"/>
                    <a:ext cx="5402394" cy="1079817"/>
                  </a:xfrm>
                  <a:prstGeom prst="rect">
                    <a:avLst/>
                  </a:prstGeom>
                </p:spPr>
                <p:txBody>
                  <a:bodyPr wrap="square" anchor="ctr" anchorCtr="0">
                    <a:spAutoFit/>
                  </a:bodyPr>
                  <a:lstStyle/>
                  <a:p>
                    <a:pPr marL="120650" indent="-120650" defTabSz="31378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>
                        <a:schemeClr val="accent4"/>
                      </a:buClr>
                      <a:buSzPct val="120000"/>
                      <a:buFont typeface="Arial" panose="020B0604020202020204" pitchFamily="34" charset="0"/>
                      <a:buChar char="•"/>
                    </a:pPr>
                    <a:r>
                      <a:rPr lang="en-US" sz="105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Significant reductions in identification of new patients due to reductions in screening and patient hesitancy to seek care during pandemic, likely to result in a ‘second wave’ of decreased utilization in latter months of 2020</a:t>
                    </a:r>
                  </a:p>
                  <a:p>
                    <a:pPr marL="120650" indent="-120650" defTabSz="31378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>
                        <a:schemeClr val="accent4"/>
                      </a:buClr>
                      <a:buSzPct val="120000"/>
                      <a:buFont typeface="Arial" panose="020B0604020202020204" pitchFamily="34" charset="0"/>
                      <a:buChar char="•"/>
                    </a:pPr>
                    <a:r>
                      <a:rPr lang="en-US" sz="105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Delayed diagnoses may lead to greater volume of patients presenting with latter-stage disease who thus require more complex care </a:t>
                    </a:r>
                  </a:p>
                </p:txBody>
              </p:sp>
              <p:sp>
                <p:nvSpPr>
                  <p:cNvPr id="57" name="Pentagon 39">
                    <a:extLst>
                      <a:ext uri="{FF2B5EF4-FFF2-40B4-BE49-F238E27FC236}">
                        <a16:creationId xmlns:a16="http://schemas.microsoft.com/office/drawing/2014/main" id="{CF34AF14-FEE3-4C35-9764-15A54576939B}"/>
                      </a:ext>
                    </a:extLst>
                  </p:cNvPr>
                  <p:cNvSpPr/>
                  <p:nvPr/>
                </p:nvSpPr>
                <p:spPr>
                  <a:xfrm>
                    <a:off x="710069" y="1216111"/>
                    <a:ext cx="1991402" cy="1188720"/>
                  </a:xfrm>
                  <a:prstGeom prst="homePlat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400"/>
                  </a:p>
                </p:txBody>
              </p:sp>
            </p:grpSp>
            <p:sp>
              <p:nvSpPr>
                <p:cNvPr id="53" name="Pentagon 35">
                  <a:extLst>
                    <a:ext uri="{FF2B5EF4-FFF2-40B4-BE49-F238E27FC236}">
                      <a16:creationId xmlns:a16="http://schemas.microsoft.com/office/drawing/2014/main" id="{A2B7DFC6-786F-47E3-81D5-7F4BE5338DA0}"/>
                    </a:ext>
                  </a:extLst>
                </p:cNvPr>
                <p:cNvSpPr/>
                <p:nvPr/>
              </p:nvSpPr>
              <p:spPr>
                <a:xfrm>
                  <a:off x="567594" y="1115732"/>
                  <a:ext cx="2099984" cy="1188720"/>
                </a:xfrm>
                <a:prstGeom prst="homePlat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B756C25-6D82-45CD-8CA4-3552DDA76222}"/>
                  </a:ext>
                </a:extLst>
              </p:cNvPr>
              <p:cNvSpPr/>
              <p:nvPr/>
            </p:nvSpPr>
            <p:spPr>
              <a:xfrm>
                <a:off x="622001" y="1366343"/>
                <a:ext cx="1813315" cy="830848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/>
              <a:p>
                <a:pPr defTabSz="3137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Long-Term Implications for Clinical Outcomes </a:t>
                </a:r>
              </a:p>
            </p:txBody>
          </p:sp>
        </p:grp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A0168D3-8395-E441-8A74-BEE0DB2AA3A8}"/>
              </a:ext>
            </a:extLst>
          </p:cNvPr>
          <p:cNvCxnSpPr/>
          <p:nvPr/>
        </p:nvCxnSpPr>
        <p:spPr>
          <a:xfrm>
            <a:off x="546099" y="1234746"/>
            <a:ext cx="8033179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Slide Number Placeholder 1">
            <a:extLst>
              <a:ext uri="{FF2B5EF4-FFF2-40B4-BE49-F238E27FC236}">
                <a16:creationId xmlns:a16="http://schemas.microsoft.com/office/drawing/2014/main" id="{7CCFF99D-E5AE-1541-A101-F8ADD905A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</p:spPr>
        <p:txBody>
          <a:bodyPr/>
          <a:lstStyle/>
          <a:p>
            <a:fld id="{1046E0F0-A629-AF47-82DD-3B28C859BC1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9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D412BE-D3CD-4BA9-AD1F-B69292C5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Care Caused by COVID-19 Complications Have Resulted in Significant Reductions in Patient Visits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AC21E30-D4AE-43EC-B8DE-92D58342D8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1963117"/>
              </p:ext>
            </p:extLst>
          </p:nvPr>
        </p:nvGraphicFramePr>
        <p:xfrm>
          <a:off x="457199" y="1941067"/>
          <a:ext cx="8138245" cy="265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1B056B57-94EE-4F4B-B65A-B83E65FFB5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2471" y="5574338"/>
            <a:ext cx="6372877" cy="482063"/>
          </a:xfrm>
        </p:spPr>
        <p:txBody>
          <a:bodyPr/>
          <a:lstStyle/>
          <a:p>
            <a:pPr marL="0" indent="0">
              <a:buNone/>
            </a:pPr>
            <a:r>
              <a:rPr lang="en-US" sz="7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Source: Avalere Health and COA analysis of </a:t>
            </a:r>
            <a:r>
              <a:rPr lang="en-US" sz="700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Inovalon</a:t>
            </a:r>
            <a:r>
              <a:rPr lang="en-US" sz="7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Provider Clearinghouse data</a:t>
            </a:r>
            <a:endParaRPr lang="en-US" sz="7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700" dirty="0">
                <a:solidFill>
                  <a:schemeClr val="accent6">
                    <a:lumMod val="50000"/>
                  </a:schemeClr>
                </a:solidFill>
              </a:rPr>
              <a:t>Note: Claims on average represent 5-7% of Medicare FFS nationally and include CMS-1450 claims from </a:t>
            </a:r>
            <a:br>
              <a:rPr lang="en-US" sz="7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700" dirty="0">
                <a:solidFill>
                  <a:schemeClr val="accent6">
                    <a:lumMod val="50000"/>
                  </a:schemeClr>
                </a:solidFill>
              </a:rPr>
              <a:t>Institutional providers and CMS-1500 claims from Non-Institutional or Professional providers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7D32F0-BA4D-BF46-AD5F-80CC8F70A7CF}"/>
              </a:ext>
            </a:extLst>
          </p:cNvPr>
          <p:cNvCxnSpPr/>
          <p:nvPr/>
        </p:nvCxnSpPr>
        <p:spPr>
          <a:xfrm>
            <a:off x="546099" y="1234746"/>
            <a:ext cx="8033179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9B0F9A5-0F66-5441-BE00-131A92F2F5E9}"/>
              </a:ext>
            </a:extLst>
          </p:cNvPr>
          <p:cNvSpPr/>
          <p:nvPr/>
        </p:nvSpPr>
        <p:spPr>
          <a:xfrm>
            <a:off x="457199" y="1309908"/>
            <a:ext cx="80493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</a:rPr>
              <a:t>Relative Change in Billing Frequencies for Cancer-Related E/M Services  </a:t>
            </a:r>
            <a:br>
              <a:rPr lang="en-US" sz="1500" b="1" dirty="0">
                <a:solidFill>
                  <a:schemeClr val="accent2"/>
                </a:solidFill>
              </a:rPr>
            </a:br>
            <a:r>
              <a:rPr lang="en-US" sz="1200" dirty="0">
                <a:solidFill>
                  <a:schemeClr val="accent2"/>
                </a:solidFill>
              </a:rPr>
              <a:t>(March-July 2019 vs. March-July 2020)</a:t>
            </a:r>
            <a:endParaRPr lang="en-US" sz="1500" dirty="0">
              <a:solidFill>
                <a:schemeClr val="accent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AEBDBF-A3DD-5C43-BCBF-E271A676FEE5}"/>
              </a:ext>
            </a:extLst>
          </p:cNvPr>
          <p:cNvSpPr/>
          <p:nvPr/>
        </p:nvSpPr>
        <p:spPr>
          <a:xfrm>
            <a:off x="877195" y="4933904"/>
            <a:ext cx="78397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400" b="1" dirty="0">
                <a:solidFill>
                  <a:srgbClr val="0084C0"/>
                </a:solidFill>
              </a:rPr>
              <a:t>The relative change in utilization was higher for new patient E/M than established patient E/M, which could reflect patient reluctance to visit providers due to COVID-19 concerns, as well as lowered rates of screening.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4CC35B-98E0-5442-AC14-7237A91C6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0" y="5004627"/>
            <a:ext cx="314365" cy="457200"/>
          </a:xfrm>
          <a:prstGeom prst="rect">
            <a:avLst/>
          </a:prstGeom>
          <a:noFill/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07C0906-A052-5045-8D4D-C926DB7525CA}"/>
              </a:ext>
            </a:extLst>
          </p:cNvPr>
          <p:cNvGrpSpPr/>
          <p:nvPr/>
        </p:nvGrpSpPr>
        <p:grpSpPr>
          <a:xfrm>
            <a:off x="535259" y="4372189"/>
            <a:ext cx="8060185" cy="479934"/>
            <a:chOff x="454603" y="5239272"/>
            <a:chExt cx="8060185" cy="47993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F883685-AE2C-A04B-9407-F54BF8D0FB4B}"/>
                </a:ext>
              </a:extLst>
            </p:cNvPr>
            <p:cNvGrpSpPr/>
            <p:nvPr/>
          </p:nvGrpSpPr>
          <p:grpSpPr>
            <a:xfrm>
              <a:off x="454603" y="5239272"/>
              <a:ext cx="8060185" cy="479934"/>
              <a:chOff x="4394656" y="5310329"/>
              <a:chExt cx="8060185" cy="479934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37F2062-E837-2C40-AC52-46820C1C4493}"/>
                  </a:ext>
                </a:extLst>
              </p:cNvPr>
              <p:cNvSpPr/>
              <p:nvPr/>
            </p:nvSpPr>
            <p:spPr>
              <a:xfrm>
                <a:off x="4394656" y="5391593"/>
                <a:ext cx="8060185" cy="398670"/>
              </a:xfrm>
              <a:prstGeom prst="rect">
                <a:avLst/>
              </a:prstGeom>
              <a:solidFill>
                <a:srgbClr val="EDF1F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Triangle 33">
                <a:extLst>
                  <a:ext uri="{FF2B5EF4-FFF2-40B4-BE49-F238E27FC236}">
                    <a16:creationId xmlns:a16="http://schemas.microsoft.com/office/drawing/2014/main" id="{21E5C675-33BA-8E4E-8FF8-A41F829DAF7F}"/>
                  </a:ext>
                </a:extLst>
              </p:cNvPr>
              <p:cNvSpPr/>
              <p:nvPr/>
            </p:nvSpPr>
            <p:spPr>
              <a:xfrm>
                <a:off x="4517703" y="5310329"/>
                <a:ext cx="166463" cy="91951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E5A165-4F24-9C41-9EED-C6DF3779A400}"/>
                </a:ext>
              </a:extLst>
            </p:cNvPr>
            <p:cNvSpPr txBox="1"/>
            <p:nvPr/>
          </p:nvSpPr>
          <p:spPr>
            <a:xfrm>
              <a:off x="638231" y="5378744"/>
              <a:ext cx="1491292" cy="267525"/>
            </a:xfrm>
            <a:prstGeom prst="rect">
              <a:avLst/>
            </a:prstGeom>
            <a:noFill/>
          </p:spPr>
          <p:txBody>
            <a:bodyPr wrap="square" lIns="82058" tIns="41029" rIns="82058" bIns="41029" rtlCol="0" anchor="ctr">
              <a:spAutoFit/>
            </a:bodyPr>
            <a:lstStyle/>
            <a:p>
              <a:r>
                <a:rPr lang="en-US" sz="1200" b="1" dirty="0">
                  <a:solidFill>
                    <a:schemeClr val="accent2"/>
                  </a:solidFill>
                  <a:cs typeface="55 Helvetica Roman"/>
                </a:rPr>
                <a:t>New Patient E/M</a:t>
              </a:r>
              <a:endParaRPr lang="en-US" sz="1200" b="1" dirty="0">
                <a:solidFill>
                  <a:schemeClr val="accent2"/>
                </a:solidFill>
                <a:cs typeface="65 Helvetica Medium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2C94F4-32DC-4640-8305-D74C5BC395D7}"/>
                </a:ext>
              </a:extLst>
            </p:cNvPr>
            <p:cNvSpPr txBox="1"/>
            <p:nvPr/>
          </p:nvSpPr>
          <p:spPr>
            <a:xfrm>
              <a:off x="2225283" y="5389018"/>
              <a:ext cx="2061893" cy="267525"/>
            </a:xfrm>
            <a:prstGeom prst="rect">
              <a:avLst/>
            </a:prstGeom>
            <a:noFill/>
          </p:spPr>
          <p:txBody>
            <a:bodyPr wrap="square" lIns="82058" tIns="41029" rIns="82058" bIns="41029" rtlCol="0" anchor="ctr">
              <a:spAutoFit/>
            </a:bodyPr>
            <a:lstStyle/>
            <a:p>
              <a:r>
                <a:rPr lang="en-US" sz="1200" b="1" dirty="0">
                  <a:solidFill>
                    <a:schemeClr val="accent2"/>
                  </a:solidFill>
                  <a:cs typeface="55 Helvetica Roman"/>
                </a:rPr>
                <a:t>Established Patient E/M</a:t>
              </a:r>
              <a:endParaRPr lang="en-US" sz="1200" b="1" dirty="0">
                <a:solidFill>
                  <a:schemeClr val="accent2"/>
                </a:solidFill>
                <a:cs typeface="65 Helvetica Medium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7D3CAB-4AF3-614A-8111-ACD5FDCAC652}"/>
                </a:ext>
              </a:extLst>
            </p:cNvPr>
            <p:cNvSpPr txBox="1"/>
            <p:nvPr/>
          </p:nvSpPr>
          <p:spPr>
            <a:xfrm>
              <a:off x="4375044" y="5378764"/>
              <a:ext cx="1970063" cy="267517"/>
            </a:xfrm>
            <a:prstGeom prst="rect">
              <a:avLst/>
            </a:prstGeom>
            <a:noFill/>
          </p:spPr>
          <p:txBody>
            <a:bodyPr wrap="square" lIns="82048" tIns="41025" rIns="82048" bIns="41025" rtlCol="0" anchor="ctr">
              <a:spAutoFit/>
            </a:bodyPr>
            <a:lstStyle/>
            <a:p>
              <a:r>
                <a:rPr lang="en-US" sz="1200" b="1" dirty="0">
                  <a:solidFill>
                    <a:schemeClr val="accent2"/>
                  </a:solidFill>
                  <a:cs typeface="55 Helvetica Roman"/>
                </a:rPr>
                <a:t>Hospital Outpatient E/M</a:t>
              </a:r>
              <a:endParaRPr lang="en-US" sz="1200" b="1" dirty="0">
                <a:solidFill>
                  <a:schemeClr val="accent2"/>
                </a:solidFill>
                <a:cs typeface="65 Helvetica Medium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D1E3205-4890-A643-82AE-5F1442487173}"/>
                </a:ext>
              </a:extLst>
            </p:cNvPr>
            <p:cNvSpPr/>
            <p:nvPr/>
          </p:nvSpPr>
          <p:spPr>
            <a:xfrm>
              <a:off x="550547" y="5449800"/>
              <a:ext cx="132835" cy="128929"/>
            </a:xfrm>
            <a:prstGeom prst="ellipse">
              <a:avLst/>
            </a:prstGeom>
            <a:solidFill>
              <a:srgbClr val="00A9F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D99FA7-76A2-BA4F-9534-BD9C3EA3254F}"/>
                </a:ext>
              </a:extLst>
            </p:cNvPr>
            <p:cNvSpPr/>
            <p:nvPr/>
          </p:nvSpPr>
          <p:spPr>
            <a:xfrm>
              <a:off x="2130453" y="5449800"/>
              <a:ext cx="132835" cy="128929"/>
            </a:xfrm>
            <a:prstGeom prst="ellipse">
              <a:avLst/>
            </a:prstGeom>
            <a:solidFill>
              <a:srgbClr val="0738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2DE4D89-6B4A-644E-8098-04A4871136A6}"/>
                </a:ext>
              </a:extLst>
            </p:cNvPr>
            <p:cNvSpPr/>
            <p:nvPr/>
          </p:nvSpPr>
          <p:spPr>
            <a:xfrm>
              <a:off x="4273071" y="5449800"/>
              <a:ext cx="132835" cy="1289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BEECD2A7-97D9-4C40-8B5D-1FA843125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</p:spPr>
        <p:txBody>
          <a:bodyPr/>
          <a:lstStyle/>
          <a:p>
            <a:fld id="{1046E0F0-A629-AF47-82DD-3B28C859BC1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8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AC21E30-D4AE-43EC-B8DE-92D58342D8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430138"/>
              </p:ext>
            </p:extLst>
          </p:nvPr>
        </p:nvGraphicFramePr>
        <p:xfrm>
          <a:off x="381255" y="1900549"/>
          <a:ext cx="8193641" cy="2784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3D412BE-D3CD-4BA9-AD1F-B69292C5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on Delivery of Care Due to COVID-19 Have Resulted in Significant Reductions in Cancer Screenings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1087DA-3E54-0449-BFC5-1B5B9AC44104}"/>
              </a:ext>
            </a:extLst>
          </p:cNvPr>
          <p:cNvCxnSpPr/>
          <p:nvPr/>
        </p:nvCxnSpPr>
        <p:spPr>
          <a:xfrm>
            <a:off x="546099" y="1234746"/>
            <a:ext cx="8033179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1FAC052-06B4-1A44-9C6D-E78678AD9D30}"/>
              </a:ext>
            </a:extLst>
          </p:cNvPr>
          <p:cNvSpPr/>
          <p:nvPr/>
        </p:nvSpPr>
        <p:spPr>
          <a:xfrm>
            <a:off x="457199" y="1309908"/>
            <a:ext cx="80493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</a:rPr>
              <a:t>Relative Change in Billing Frequencies for Select Cancer Screening Services  </a:t>
            </a:r>
            <a:br>
              <a:rPr lang="en-US" sz="1500" b="1" dirty="0">
                <a:solidFill>
                  <a:schemeClr val="accent2"/>
                </a:solidFill>
              </a:rPr>
            </a:br>
            <a:r>
              <a:rPr lang="en-US" sz="1200" dirty="0">
                <a:solidFill>
                  <a:schemeClr val="accent2"/>
                </a:solidFill>
              </a:rPr>
              <a:t>(March-July 2019 vs. March-July 2020)</a:t>
            </a:r>
            <a:endParaRPr lang="en-US" sz="1500" dirty="0">
              <a:solidFill>
                <a:schemeClr val="accent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3EB4D7-CF2D-5F46-AAB8-B9D601EF0E75}"/>
              </a:ext>
            </a:extLst>
          </p:cNvPr>
          <p:cNvSpPr/>
          <p:nvPr/>
        </p:nvSpPr>
        <p:spPr>
          <a:xfrm>
            <a:off x="877195" y="4933904"/>
            <a:ext cx="78397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400" b="1" dirty="0">
                <a:solidFill>
                  <a:srgbClr val="0084C0"/>
                </a:solidFill>
              </a:rPr>
              <a:t>Reduced cancer screenings due to COVID-19 could have long-term impacts on patient outcomes, as delays in diagnosis and care delivery could negatively influence disease progression and overall survival.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D51DBE-4C5B-4346-B2F9-BBFEBD551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0" y="5004627"/>
            <a:ext cx="314365" cy="457200"/>
          </a:xfrm>
          <a:prstGeom prst="rect">
            <a:avLst/>
          </a:prstGeom>
          <a:noFill/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F1CDCA43-41D6-0444-AC46-B62E4CC19443}"/>
              </a:ext>
            </a:extLst>
          </p:cNvPr>
          <p:cNvSpPr txBox="1">
            <a:spLocks/>
          </p:cNvSpPr>
          <p:nvPr/>
        </p:nvSpPr>
        <p:spPr>
          <a:xfrm>
            <a:off x="542471" y="5574338"/>
            <a:ext cx="6372877" cy="482063"/>
          </a:xfrm>
          <a:prstGeom prst="rect">
            <a:avLst/>
          </a:prstGeom>
        </p:spPr>
        <p:txBody>
          <a:bodyPr lIns="0" tIns="0" bIns="0" anchor="b" anchorCtr="0"/>
          <a:lstStyle>
            <a:lvl1pPr marL="119063" marR="0" indent="-119063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  <a:tabLst/>
              <a:defRPr lang="en-US" sz="900" kern="0" baseline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90563" indent="-233363" algn="l" defTabSz="457039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23838" algn="l" defTabSz="457039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7763" indent="-233363" algn="l" defTabSz="457039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3838" algn="l" defTabSz="457039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1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5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9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3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Source: Avalere Health and COA analysis of </a:t>
            </a:r>
            <a:r>
              <a:rPr lang="en-US" sz="700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Inovalon</a:t>
            </a:r>
            <a:r>
              <a:rPr lang="en-US" sz="7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Provider Clearinghouse data</a:t>
            </a:r>
            <a:endParaRPr lang="en-US" sz="7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700" dirty="0">
                <a:solidFill>
                  <a:schemeClr val="accent6">
                    <a:lumMod val="50000"/>
                  </a:schemeClr>
                </a:solidFill>
              </a:rPr>
              <a:t>Note: Claims on average represent 5-7% of Medicare FFS nationally and include CMS-1450 claims from </a:t>
            </a:r>
            <a:br>
              <a:rPr lang="en-US" sz="7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700" dirty="0">
                <a:solidFill>
                  <a:schemeClr val="accent6">
                    <a:lumMod val="50000"/>
                  </a:schemeClr>
                </a:solidFill>
              </a:rPr>
              <a:t>Institutional providers and CMS-1500 claims from Non-Institutional or Professional providers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39C4B3-7FB8-CC48-A7CC-A47533B51231}"/>
              </a:ext>
            </a:extLst>
          </p:cNvPr>
          <p:cNvGrpSpPr/>
          <p:nvPr/>
        </p:nvGrpSpPr>
        <p:grpSpPr>
          <a:xfrm>
            <a:off x="535259" y="4372189"/>
            <a:ext cx="8060185" cy="479934"/>
            <a:chOff x="454603" y="5239272"/>
            <a:chExt cx="8060185" cy="47993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E2BA3DB-25BB-3142-B255-66C52A5C96F3}"/>
                </a:ext>
              </a:extLst>
            </p:cNvPr>
            <p:cNvGrpSpPr/>
            <p:nvPr/>
          </p:nvGrpSpPr>
          <p:grpSpPr>
            <a:xfrm>
              <a:off x="454603" y="5239272"/>
              <a:ext cx="8060185" cy="479934"/>
              <a:chOff x="4394656" y="5310329"/>
              <a:chExt cx="8060185" cy="47993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BE367C4-D29E-5742-8E9F-10BB2DA5ED4E}"/>
                  </a:ext>
                </a:extLst>
              </p:cNvPr>
              <p:cNvSpPr/>
              <p:nvPr/>
            </p:nvSpPr>
            <p:spPr>
              <a:xfrm>
                <a:off x="4394656" y="5391593"/>
                <a:ext cx="8060185" cy="398670"/>
              </a:xfrm>
              <a:prstGeom prst="rect">
                <a:avLst/>
              </a:prstGeom>
              <a:solidFill>
                <a:srgbClr val="EDF1F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" name="Triangle 26">
                <a:extLst>
                  <a:ext uri="{FF2B5EF4-FFF2-40B4-BE49-F238E27FC236}">
                    <a16:creationId xmlns:a16="http://schemas.microsoft.com/office/drawing/2014/main" id="{0AC9FE70-C2C2-F247-8BCC-25D3BA7A7A72}"/>
                  </a:ext>
                </a:extLst>
              </p:cNvPr>
              <p:cNvSpPr/>
              <p:nvPr/>
            </p:nvSpPr>
            <p:spPr>
              <a:xfrm>
                <a:off x="4517703" y="5310329"/>
                <a:ext cx="166463" cy="91951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D6196E-33E6-AD45-9D27-3235FEC47CDD}"/>
                </a:ext>
              </a:extLst>
            </p:cNvPr>
            <p:cNvSpPr txBox="1"/>
            <p:nvPr/>
          </p:nvSpPr>
          <p:spPr>
            <a:xfrm>
              <a:off x="638231" y="5378744"/>
              <a:ext cx="1380317" cy="267525"/>
            </a:xfrm>
            <a:prstGeom prst="rect">
              <a:avLst/>
            </a:prstGeom>
            <a:noFill/>
          </p:spPr>
          <p:txBody>
            <a:bodyPr wrap="square" lIns="82058" tIns="41029" rIns="82058" bIns="41029" rtlCol="0" anchor="ctr">
              <a:spAutoFit/>
            </a:bodyPr>
            <a:lstStyle/>
            <a:p>
              <a:r>
                <a:rPr lang="en-US" sz="1200" b="1" dirty="0">
                  <a:solidFill>
                    <a:schemeClr val="accent2"/>
                  </a:solidFill>
                  <a:cs typeface="55 Helvetica Roman"/>
                </a:rPr>
                <a:t>Mammograms</a:t>
              </a:r>
              <a:endParaRPr lang="en-US" sz="1200" b="1" dirty="0">
                <a:solidFill>
                  <a:schemeClr val="accent2"/>
                </a:solidFill>
                <a:cs typeface="65 Helvetica Medium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B4339A-2D46-7343-8D1F-2E8C187AC7E9}"/>
                </a:ext>
              </a:extLst>
            </p:cNvPr>
            <p:cNvSpPr txBox="1"/>
            <p:nvPr/>
          </p:nvSpPr>
          <p:spPr>
            <a:xfrm>
              <a:off x="2162278" y="5389018"/>
              <a:ext cx="2061893" cy="267525"/>
            </a:xfrm>
            <a:prstGeom prst="rect">
              <a:avLst/>
            </a:prstGeom>
            <a:noFill/>
          </p:spPr>
          <p:txBody>
            <a:bodyPr wrap="square" lIns="82058" tIns="41029" rIns="82058" bIns="41029" rtlCol="0" anchor="ctr">
              <a:spAutoFit/>
            </a:bodyPr>
            <a:lstStyle/>
            <a:p>
              <a:r>
                <a:rPr lang="en-US" sz="1200" b="1" dirty="0">
                  <a:solidFill>
                    <a:schemeClr val="accent2"/>
                  </a:solidFill>
                  <a:cs typeface="55 Helvetica Roman"/>
                </a:rPr>
                <a:t>Colon Screening</a:t>
              </a:r>
              <a:endParaRPr lang="en-US" sz="1200" b="1" dirty="0">
                <a:solidFill>
                  <a:schemeClr val="accent2"/>
                </a:solidFill>
                <a:cs typeface="65 Helvetica Medium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F7CC5C-BC05-684F-B5D9-7951287AAC43}"/>
                </a:ext>
              </a:extLst>
            </p:cNvPr>
            <p:cNvSpPr txBox="1"/>
            <p:nvPr/>
          </p:nvSpPr>
          <p:spPr>
            <a:xfrm>
              <a:off x="3861336" y="5378764"/>
              <a:ext cx="1970063" cy="267517"/>
            </a:xfrm>
            <a:prstGeom prst="rect">
              <a:avLst/>
            </a:prstGeom>
            <a:noFill/>
          </p:spPr>
          <p:txBody>
            <a:bodyPr wrap="square" lIns="82048" tIns="41025" rIns="82048" bIns="41025" rtlCol="0" anchor="ctr">
              <a:spAutoFit/>
            </a:bodyPr>
            <a:lstStyle/>
            <a:p>
              <a:r>
                <a:rPr lang="en-US" sz="1200" b="1" dirty="0">
                  <a:solidFill>
                    <a:schemeClr val="accent2"/>
                  </a:solidFill>
                  <a:cs typeface="55 Helvetica Roman"/>
                </a:rPr>
                <a:t>Lung Screening</a:t>
              </a:r>
              <a:endParaRPr lang="en-US" sz="1200" b="1" dirty="0">
                <a:solidFill>
                  <a:schemeClr val="accent2"/>
                </a:solidFill>
                <a:cs typeface="65 Helvetica Medium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FA1A2D1-18A4-0844-9E1B-D575F81F50E4}"/>
                </a:ext>
              </a:extLst>
            </p:cNvPr>
            <p:cNvSpPr/>
            <p:nvPr/>
          </p:nvSpPr>
          <p:spPr>
            <a:xfrm>
              <a:off x="550547" y="5449800"/>
              <a:ext cx="132835" cy="128929"/>
            </a:xfrm>
            <a:prstGeom prst="ellipse">
              <a:avLst/>
            </a:prstGeom>
            <a:solidFill>
              <a:srgbClr val="00A9F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E5BA6BC-314B-C04F-BD73-F9380D4615B4}"/>
                </a:ext>
              </a:extLst>
            </p:cNvPr>
            <p:cNvSpPr/>
            <p:nvPr/>
          </p:nvSpPr>
          <p:spPr>
            <a:xfrm>
              <a:off x="2067448" y="5449800"/>
              <a:ext cx="132835" cy="128929"/>
            </a:xfrm>
            <a:prstGeom prst="ellipse">
              <a:avLst/>
            </a:prstGeom>
            <a:solidFill>
              <a:srgbClr val="0738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 sz="12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D640FC3-3CA5-E943-95F1-A268334E7DC3}"/>
                </a:ext>
              </a:extLst>
            </p:cNvPr>
            <p:cNvSpPr/>
            <p:nvPr/>
          </p:nvSpPr>
          <p:spPr>
            <a:xfrm>
              <a:off x="3759363" y="5449800"/>
              <a:ext cx="132835" cy="1289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29" name="Slide Number Placeholder 1">
            <a:extLst>
              <a:ext uri="{FF2B5EF4-FFF2-40B4-BE49-F238E27FC236}">
                <a16:creationId xmlns:a16="http://schemas.microsoft.com/office/drawing/2014/main" id="{0CBAD38F-535B-0A4D-ADAB-DD73FD1BD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</p:spPr>
        <p:txBody>
          <a:bodyPr/>
          <a:lstStyle/>
          <a:p>
            <a:fld id="{1046E0F0-A629-AF47-82DD-3B28C859BC1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8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D412BE-D3CD-4BA9-AD1F-B69292C5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 in Infusion Services in July and Later Months May Be Attributable to Delayed and Postponed Screenings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98C682-C3B8-44F9-B50B-64123241E57D}"/>
              </a:ext>
            </a:extLst>
          </p:cNvPr>
          <p:cNvCxnSpPr>
            <a:cxnSpLocks/>
          </p:cNvCxnSpPr>
          <p:nvPr/>
        </p:nvCxnSpPr>
        <p:spPr>
          <a:xfrm>
            <a:off x="4533730" y="1397285"/>
            <a:ext cx="0" cy="3517615"/>
          </a:xfrm>
          <a:prstGeom prst="line">
            <a:avLst/>
          </a:prstGeom>
          <a:ln w="15875">
            <a:solidFill>
              <a:schemeClr val="accent6">
                <a:alpha val="7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AC21E30-D4AE-43EC-B8DE-92D58342D8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494611"/>
              </p:ext>
            </p:extLst>
          </p:nvPr>
        </p:nvGraphicFramePr>
        <p:xfrm>
          <a:off x="401222" y="2408510"/>
          <a:ext cx="3816672" cy="2993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4DB222E-CEF5-4588-814E-8F3A2C8F36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082418"/>
              </p:ext>
            </p:extLst>
          </p:nvPr>
        </p:nvGraphicFramePr>
        <p:xfrm>
          <a:off x="4777483" y="2414427"/>
          <a:ext cx="3801795" cy="2993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F3FD022E-8242-3849-BB5D-4FDB3A15BDF2}"/>
              </a:ext>
            </a:extLst>
          </p:cNvPr>
          <p:cNvSpPr txBox="1">
            <a:spLocks/>
          </p:cNvSpPr>
          <p:nvPr/>
        </p:nvSpPr>
        <p:spPr>
          <a:xfrm>
            <a:off x="542471" y="5574338"/>
            <a:ext cx="6372877" cy="482063"/>
          </a:xfrm>
          <a:prstGeom prst="rect">
            <a:avLst/>
          </a:prstGeom>
        </p:spPr>
        <p:txBody>
          <a:bodyPr lIns="0" tIns="0" bIns="0" anchor="b" anchorCtr="0"/>
          <a:lstStyle>
            <a:lvl1pPr marL="119063" marR="0" indent="-119063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  <a:tabLst/>
              <a:defRPr lang="en-US" sz="900" kern="0" baseline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90563" indent="-233363" algn="l" defTabSz="457039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23838" algn="l" defTabSz="457039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7763" indent="-233363" algn="l" defTabSz="457039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3838" algn="l" defTabSz="457039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1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5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9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3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Source: Avalere Health and COA analysis of </a:t>
            </a:r>
            <a:r>
              <a:rPr lang="en-US" sz="700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Inovalon</a:t>
            </a:r>
            <a:r>
              <a:rPr lang="en-US" sz="7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Provider Clearinghouse data</a:t>
            </a:r>
            <a:endParaRPr lang="en-US" sz="7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700" dirty="0">
                <a:solidFill>
                  <a:schemeClr val="accent6">
                    <a:lumMod val="50000"/>
                  </a:schemeClr>
                </a:solidFill>
              </a:rPr>
              <a:t>Note: Claims on average represent 5-7% of Medicare FFS nationally and include CMS-1450 claims from </a:t>
            </a:r>
            <a:br>
              <a:rPr lang="en-US" sz="7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700" dirty="0">
                <a:solidFill>
                  <a:schemeClr val="accent6">
                    <a:lumMod val="50000"/>
                  </a:schemeClr>
                </a:solidFill>
              </a:rPr>
              <a:t>Institutional providers and CMS-1500 claims from Non-Institutional or Professional providers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2A07C3-52EB-AF46-95AB-FBD0310640D2}"/>
              </a:ext>
            </a:extLst>
          </p:cNvPr>
          <p:cNvCxnSpPr/>
          <p:nvPr/>
        </p:nvCxnSpPr>
        <p:spPr>
          <a:xfrm>
            <a:off x="546099" y="1234746"/>
            <a:ext cx="8033179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78E256A-763B-6747-AD31-E669F40A767A}"/>
              </a:ext>
            </a:extLst>
          </p:cNvPr>
          <p:cNvSpPr/>
          <p:nvPr/>
        </p:nvSpPr>
        <p:spPr>
          <a:xfrm>
            <a:off x="457198" y="1309908"/>
            <a:ext cx="390931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</a:rPr>
              <a:t>Relative Change in Billing Frequencies for the Top 23 Physician-Administered Oncology Products </a:t>
            </a:r>
          </a:p>
          <a:p>
            <a:r>
              <a:rPr lang="en-US" sz="1200" dirty="0">
                <a:solidFill>
                  <a:schemeClr val="accent2"/>
                </a:solidFill>
              </a:rPr>
              <a:t>(March-July 2019 vs. March-July 2020)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8A6DEB-CFA0-E741-A977-A51FEF942548}"/>
              </a:ext>
            </a:extLst>
          </p:cNvPr>
          <p:cNvSpPr/>
          <p:nvPr/>
        </p:nvSpPr>
        <p:spPr>
          <a:xfrm>
            <a:off x="4777483" y="1309907"/>
            <a:ext cx="3934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</a:rPr>
              <a:t>Relative Change in Billing Frequencies for Chemotherapy Administration</a:t>
            </a:r>
            <a:br>
              <a:rPr lang="en-US" sz="1500" b="1" dirty="0">
                <a:solidFill>
                  <a:schemeClr val="accent2"/>
                </a:solidFill>
              </a:rPr>
            </a:br>
            <a:r>
              <a:rPr lang="en-US" sz="1200" dirty="0">
                <a:solidFill>
                  <a:schemeClr val="accent2"/>
                </a:solidFill>
              </a:rPr>
              <a:t>(March-July 2019 vs. March-July 2020)</a:t>
            </a:r>
            <a:endParaRPr lang="en-US" sz="1500" dirty="0">
              <a:solidFill>
                <a:schemeClr val="accent2"/>
              </a:solidFill>
            </a:endParaRPr>
          </a:p>
        </p:txBody>
      </p:sp>
      <p:sp>
        <p:nvSpPr>
          <p:cNvPr id="37" name="Slide Number Placeholder 1">
            <a:extLst>
              <a:ext uri="{FF2B5EF4-FFF2-40B4-BE49-F238E27FC236}">
                <a16:creationId xmlns:a16="http://schemas.microsoft.com/office/drawing/2014/main" id="{79E33710-11BF-064B-8B05-A00929A58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</p:spPr>
        <p:txBody>
          <a:bodyPr/>
          <a:lstStyle/>
          <a:p>
            <a:fld id="{1046E0F0-A629-AF47-82DD-3B28C859BC11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7138BA-3AA3-D94F-8356-358D1BCEE046}"/>
              </a:ext>
            </a:extLst>
          </p:cNvPr>
          <p:cNvGrpSpPr/>
          <p:nvPr/>
        </p:nvGrpSpPr>
        <p:grpSpPr>
          <a:xfrm>
            <a:off x="519975" y="5032476"/>
            <a:ext cx="8052526" cy="607292"/>
            <a:chOff x="519975" y="5768466"/>
            <a:chExt cx="8052526" cy="60729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322BB87-487B-FA4C-9957-96E23D97CC10}"/>
                </a:ext>
              </a:extLst>
            </p:cNvPr>
            <p:cNvGrpSpPr/>
            <p:nvPr/>
          </p:nvGrpSpPr>
          <p:grpSpPr>
            <a:xfrm>
              <a:off x="519975" y="5768466"/>
              <a:ext cx="8052526" cy="607292"/>
              <a:chOff x="454604" y="5239272"/>
              <a:chExt cx="8052526" cy="60729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3637AA3-9B4D-EB47-9D69-D1D5E6D08210}"/>
                  </a:ext>
                </a:extLst>
              </p:cNvPr>
              <p:cNvGrpSpPr/>
              <p:nvPr/>
            </p:nvGrpSpPr>
            <p:grpSpPr>
              <a:xfrm>
                <a:off x="454604" y="5239272"/>
                <a:ext cx="8052526" cy="607292"/>
                <a:chOff x="4394657" y="5310329"/>
                <a:chExt cx="8052526" cy="607292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48AB85E-8EC6-A441-96FE-8B2DE02C5E77}"/>
                    </a:ext>
                  </a:extLst>
                </p:cNvPr>
                <p:cNvSpPr/>
                <p:nvPr/>
              </p:nvSpPr>
              <p:spPr>
                <a:xfrm>
                  <a:off x="4394657" y="5391592"/>
                  <a:ext cx="8052526" cy="526029"/>
                </a:xfrm>
                <a:prstGeom prst="rect">
                  <a:avLst/>
                </a:prstGeom>
                <a:solidFill>
                  <a:srgbClr val="EDF1F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46" name="Triangle 45">
                  <a:extLst>
                    <a:ext uri="{FF2B5EF4-FFF2-40B4-BE49-F238E27FC236}">
                      <a16:creationId xmlns:a16="http://schemas.microsoft.com/office/drawing/2014/main" id="{FBBFE80F-E739-6546-B1AD-436B74D7AB22}"/>
                    </a:ext>
                  </a:extLst>
                </p:cNvPr>
                <p:cNvSpPr/>
                <p:nvPr/>
              </p:nvSpPr>
              <p:spPr>
                <a:xfrm>
                  <a:off x="4517703" y="5310329"/>
                  <a:ext cx="166463" cy="91951"/>
                </a:xfrm>
                <a:prstGeom prst="triangl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818498-A7FC-9C43-83EE-47F5FC547C47}"/>
                  </a:ext>
                </a:extLst>
              </p:cNvPr>
              <p:cNvSpPr txBox="1"/>
              <p:nvPr/>
            </p:nvSpPr>
            <p:spPr>
              <a:xfrm>
                <a:off x="638231" y="5347484"/>
                <a:ext cx="2093588" cy="267525"/>
              </a:xfrm>
              <a:prstGeom prst="rect">
                <a:avLst/>
              </a:prstGeom>
              <a:noFill/>
            </p:spPr>
            <p:txBody>
              <a:bodyPr wrap="square" lIns="82058" tIns="41029" rIns="82058" bIns="41029" rtlCol="0" anchor="ctr">
                <a:spAutoFit/>
              </a:bodyPr>
              <a:lstStyle/>
              <a:p>
                <a:r>
                  <a:rPr lang="en-US" sz="1200" b="1" dirty="0">
                    <a:solidFill>
                      <a:schemeClr val="accent2"/>
                    </a:solidFill>
                    <a:cs typeface="55 Helvetica Roman"/>
                  </a:rPr>
                  <a:t>Oncology Products</a:t>
                </a:r>
                <a:endParaRPr lang="en-US" sz="1200" b="1" dirty="0">
                  <a:solidFill>
                    <a:schemeClr val="accent2"/>
                  </a:solidFill>
                  <a:cs typeface="65 Helvetica Medium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748BA67-2D71-8348-8735-FEAB1970951E}"/>
                  </a:ext>
                </a:extLst>
              </p:cNvPr>
              <p:cNvSpPr/>
              <p:nvPr/>
            </p:nvSpPr>
            <p:spPr>
              <a:xfrm>
                <a:off x="550547" y="5418540"/>
                <a:ext cx="132835" cy="128929"/>
              </a:xfrm>
              <a:prstGeom prst="ellipse">
                <a:avLst/>
              </a:prstGeom>
              <a:solidFill>
                <a:srgbClr val="00A9F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2058" tIns="41029" rIns="82058" bIns="41029"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FD620A-0CEB-634C-9F6C-42A3FB63A66F}"/>
                </a:ext>
              </a:extLst>
            </p:cNvPr>
            <p:cNvSpPr txBox="1"/>
            <p:nvPr/>
          </p:nvSpPr>
          <p:spPr>
            <a:xfrm>
              <a:off x="2763731" y="5874219"/>
              <a:ext cx="2597574" cy="452191"/>
            </a:xfrm>
            <a:prstGeom prst="rect">
              <a:avLst/>
            </a:prstGeom>
            <a:noFill/>
          </p:spPr>
          <p:txBody>
            <a:bodyPr wrap="square" lIns="82058" tIns="41029" rIns="82058" bIns="41029" rtlCol="0" anchor="ctr">
              <a:spAutoFit/>
            </a:bodyPr>
            <a:lstStyle/>
            <a:p>
              <a:r>
                <a:rPr lang="en-US" sz="1200" b="1" dirty="0">
                  <a:solidFill>
                    <a:schemeClr val="accent2"/>
                  </a:solidFill>
                  <a:cs typeface="55 Helvetica Roman"/>
                </a:rPr>
                <a:t>Chemotherapy Administration (Professional Setting)</a:t>
              </a:r>
              <a:endParaRPr lang="en-US" sz="1200" b="1" dirty="0">
                <a:solidFill>
                  <a:schemeClr val="accent2"/>
                </a:solidFill>
                <a:cs typeface="65 Helvetica Medium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F399028-E7B4-284B-B032-3FBBBCD85080}"/>
                </a:ext>
              </a:extLst>
            </p:cNvPr>
            <p:cNvSpPr txBox="1"/>
            <p:nvPr/>
          </p:nvSpPr>
          <p:spPr>
            <a:xfrm>
              <a:off x="5612103" y="5874219"/>
              <a:ext cx="2453564" cy="452191"/>
            </a:xfrm>
            <a:prstGeom prst="rect">
              <a:avLst/>
            </a:prstGeom>
            <a:noFill/>
          </p:spPr>
          <p:txBody>
            <a:bodyPr wrap="square" lIns="82058" tIns="41029" rIns="82058" bIns="41029" rtlCol="0" anchor="ctr">
              <a:spAutoFit/>
            </a:bodyPr>
            <a:lstStyle/>
            <a:p>
              <a:r>
                <a:rPr lang="en-US" sz="1200" b="1" dirty="0">
                  <a:solidFill>
                    <a:schemeClr val="accent2"/>
                  </a:solidFill>
                  <a:cs typeface="55 Helvetica Roman"/>
                </a:rPr>
                <a:t>Chemotherapy Administration (Institutional Setting)</a:t>
              </a:r>
              <a:endParaRPr lang="en-US" sz="1200" b="1" dirty="0">
                <a:solidFill>
                  <a:schemeClr val="accent2"/>
                </a:solidFill>
                <a:cs typeface="65 Helvetica Medium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0AC219B-652F-D644-BC11-B5EB82C5054A}"/>
                </a:ext>
              </a:extLst>
            </p:cNvPr>
            <p:cNvSpPr/>
            <p:nvPr/>
          </p:nvSpPr>
          <p:spPr>
            <a:xfrm>
              <a:off x="2676047" y="5942038"/>
              <a:ext cx="132835" cy="1289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C777924-0BE7-D34D-BDC4-B98FE29E6F17}"/>
                </a:ext>
              </a:extLst>
            </p:cNvPr>
            <p:cNvSpPr/>
            <p:nvPr/>
          </p:nvSpPr>
          <p:spPr>
            <a:xfrm>
              <a:off x="5517273" y="5942038"/>
              <a:ext cx="132835" cy="1289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86961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BB9E93BE-E2FB-104B-9D08-CF54A8C5E4D8}"/>
              </a:ext>
            </a:extLst>
          </p:cNvPr>
          <p:cNvSpPr/>
          <p:nvPr/>
        </p:nvSpPr>
        <p:spPr>
          <a:xfrm>
            <a:off x="4579215" y="3181330"/>
            <a:ext cx="4000063" cy="12424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3765E3-89AF-DC49-BC3B-527F82184FB8}"/>
              </a:ext>
            </a:extLst>
          </p:cNvPr>
          <p:cNvSpPr/>
          <p:nvPr/>
        </p:nvSpPr>
        <p:spPr>
          <a:xfrm>
            <a:off x="561288" y="3181330"/>
            <a:ext cx="4000063" cy="12424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CMMI Announced Flexibilities and Revised Timeline for Practices Participating in Oncology Care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55CEE8-E114-441F-A132-65C29E17AF67}"/>
              </a:ext>
            </a:extLst>
          </p:cNvPr>
          <p:cNvSpPr txBox="1"/>
          <p:nvPr/>
        </p:nvSpPr>
        <p:spPr>
          <a:xfrm>
            <a:off x="352208" y="2900269"/>
            <a:ext cx="259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Known OCM Decision Points /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9DDAD6-24E8-4C72-804B-BC3A5F7B21DD}"/>
              </a:ext>
            </a:extLst>
          </p:cNvPr>
          <p:cNvCxnSpPr>
            <a:cxnSpLocks/>
          </p:cNvCxnSpPr>
          <p:nvPr/>
        </p:nvCxnSpPr>
        <p:spPr>
          <a:xfrm>
            <a:off x="583189" y="4427752"/>
            <a:ext cx="8034934" cy="0"/>
          </a:xfrm>
          <a:prstGeom prst="straightConnector1">
            <a:avLst/>
          </a:prstGeom>
          <a:ln w="19050">
            <a:solidFill>
              <a:schemeClr val="accent6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C0A876-F629-4049-BBE0-4990A3709778}"/>
              </a:ext>
            </a:extLst>
          </p:cNvPr>
          <p:cNvCxnSpPr>
            <a:cxnSpLocks/>
          </p:cNvCxnSpPr>
          <p:nvPr/>
        </p:nvCxnSpPr>
        <p:spPr>
          <a:xfrm flipV="1">
            <a:off x="1034581" y="4026768"/>
            <a:ext cx="0" cy="403662"/>
          </a:xfrm>
          <a:prstGeom prst="line">
            <a:avLst/>
          </a:prstGeom>
          <a:ln w="9525">
            <a:solidFill>
              <a:schemeClr val="accent1"/>
            </a:solidFill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6BCD49-FD0E-46A3-95E9-6C81507CB2CF}"/>
              </a:ext>
            </a:extLst>
          </p:cNvPr>
          <p:cNvSpPr txBox="1"/>
          <p:nvPr/>
        </p:nvSpPr>
        <p:spPr>
          <a:xfrm>
            <a:off x="739690" y="4495129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6">
                    <a:lumMod val="50000"/>
                  </a:schemeClr>
                </a:solidFill>
              </a:rPr>
              <a:t>Jan ‘20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331138-0F36-471F-B46D-E8046DBAB584}"/>
              </a:ext>
            </a:extLst>
          </p:cNvPr>
          <p:cNvSpPr txBox="1"/>
          <p:nvPr/>
        </p:nvSpPr>
        <p:spPr>
          <a:xfrm>
            <a:off x="1626460" y="4496988"/>
            <a:ext cx="5822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50000"/>
                  </a:schemeClr>
                </a:solidFill>
              </a:rPr>
              <a:t>Mar ‘20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C036152-287D-4ADC-9D03-83FD2060D208}"/>
              </a:ext>
            </a:extLst>
          </p:cNvPr>
          <p:cNvCxnSpPr>
            <a:cxnSpLocks/>
          </p:cNvCxnSpPr>
          <p:nvPr/>
        </p:nvCxnSpPr>
        <p:spPr>
          <a:xfrm flipV="1">
            <a:off x="2816573" y="4026769"/>
            <a:ext cx="0" cy="403663"/>
          </a:xfrm>
          <a:prstGeom prst="line">
            <a:avLst/>
          </a:prstGeom>
          <a:ln w="9525">
            <a:solidFill>
              <a:schemeClr val="accent2"/>
            </a:solidFill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0">
            <a:extLst>
              <a:ext uri="{FF2B5EF4-FFF2-40B4-BE49-F238E27FC236}">
                <a16:creationId xmlns:a16="http://schemas.microsoft.com/office/drawing/2014/main" id="{C8F64BD7-E3C6-407D-9932-236188166B9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98526" y="3515301"/>
            <a:ext cx="871061" cy="78242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41148" tIns="38180" rIns="41148" bIns="38180" anchor="ctr">
            <a:spAutoFit/>
          </a:bodyPr>
          <a:lstStyle/>
          <a:p>
            <a:pPr defTabSz="342740" eaLnBrk="0" hangingPunct="0">
              <a:lnSpc>
                <a:spcPts val="1100"/>
              </a:lnSpc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CMMI released COVID-19 flexibilities </a:t>
            </a:r>
          </a:p>
          <a:p>
            <a:pPr defTabSz="342740" eaLnBrk="0" hangingPunct="0">
              <a:lnSpc>
                <a:spcPts val="1100"/>
              </a:lnSpc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to OCM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28EE8B-3E3D-4C10-8379-8C144346C7A6}"/>
              </a:ext>
            </a:extLst>
          </p:cNvPr>
          <p:cNvSpPr txBox="1"/>
          <p:nvPr/>
        </p:nvSpPr>
        <p:spPr>
          <a:xfrm>
            <a:off x="2529215" y="4496988"/>
            <a:ext cx="5822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50000"/>
                  </a:schemeClr>
                </a:solidFill>
              </a:rPr>
              <a:t>Jun ‘20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851EC1-7188-4833-AD8A-15FF3D55EE45}"/>
              </a:ext>
            </a:extLst>
          </p:cNvPr>
          <p:cNvSpPr txBox="1"/>
          <p:nvPr/>
        </p:nvSpPr>
        <p:spPr>
          <a:xfrm>
            <a:off x="5023816" y="4496988"/>
            <a:ext cx="5822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50000"/>
                  </a:schemeClr>
                </a:solidFill>
              </a:rPr>
              <a:t>Mar ‘21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AE003D-1F16-47EF-A250-81878D4F6A13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5310247" y="3972539"/>
            <a:ext cx="3199" cy="462210"/>
          </a:xfrm>
          <a:prstGeom prst="line">
            <a:avLst/>
          </a:prstGeom>
          <a:ln w="9525">
            <a:solidFill>
              <a:schemeClr val="bg2"/>
            </a:solidFill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0">
            <a:extLst>
              <a:ext uri="{FF2B5EF4-FFF2-40B4-BE49-F238E27FC236}">
                <a16:creationId xmlns:a16="http://schemas.microsoft.com/office/drawing/2014/main" id="{7CD4992D-9B23-4780-89D0-2AEA1C0B02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13446" y="3651857"/>
            <a:ext cx="891065" cy="641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41148" tIns="38180" rIns="41148" bIns="38180" anchor="ctr">
            <a:spAutoFit/>
          </a:bodyPr>
          <a:lstStyle/>
          <a:p>
            <a:pPr defTabSz="342740" eaLnBrk="0" hangingPunct="0">
              <a:lnSpc>
                <a:spcPts val="1100"/>
              </a:lnSpc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CMMI anticipated </a:t>
            </a:r>
          </a:p>
          <a:p>
            <a:pPr defTabSz="342740" eaLnBrk="0" hangingPunct="0">
              <a:lnSpc>
                <a:spcPts val="1100"/>
              </a:lnSpc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to release OCF RFA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03C4ED-CF4A-4908-A65A-FAC50ED02749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6318746" y="4047579"/>
            <a:ext cx="0" cy="380176"/>
          </a:xfrm>
          <a:prstGeom prst="line">
            <a:avLst/>
          </a:prstGeom>
          <a:ln w="9525">
            <a:solidFill>
              <a:schemeClr val="bg2"/>
            </a:solidFill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47015C7-E6C7-440D-945A-C143DB15704C}"/>
              </a:ext>
            </a:extLst>
          </p:cNvPr>
          <p:cNvSpPr txBox="1"/>
          <p:nvPr/>
        </p:nvSpPr>
        <p:spPr>
          <a:xfrm>
            <a:off x="6035202" y="4495129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50000"/>
                  </a:schemeClr>
                </a:solidFill>
              </a:rPr>
              <a:t>Jan ‘22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95975E-4DE7-4A66-871F-C38F25BC4375}"/>
              </a:ext>
            </a:extLst>
          </p:cNvPr>
          <p:cNvCxnSpPr>
            <a:cxnSpLocks/>
            <a:endCxn id="30" idx="1"/>
          </p:cNvCxnSpPr>
          <p:nvPr/>
        </p:nvCxnSpPr>
        <p:spPr>
          <a:xfrm flipH="1" flipV="1">
            <a:off x="7283752" y="4118111"/>
            <a:ext cx="824" cy="312320"/>
          </a:xfrm>
          <a:prstGeom prst="line">
            <a:avLst/>
          </a:prstGeom>
          <a:ln w="9525">
            <a:solidFill>
              <a:schemeClr val="accent1"/>
            </a:solidFill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0">
            <a:extLst>
              <a:ext uri="{FF2B5EF4-FFF2-40B4-BE49-F238E27FC236}">
                <a16:creationId xmlns:a16="http://schemas.microsoft.com/office/drawing/2014/main" id="{026EA6A3-ADBE-4FD5-9422-A6AF676041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83752" y="3938494"/>
            <a:ext cx="848563" cy="35923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41148" tIns="38180" rIns="41148" bIns="38180" anchor="ctr">
            <a:spAutoFit/>
          </a:bodyPr>
          <a:lstStyle/>
          <a:p>
            <a:pPr defTabSz="342740" eaLnBrk="0" hangingPunct="0">
              <a:lnSpc>
                <a:spcPts val="1100"/>
              </a:lnSpc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End of </a:t>
            </a:r>
          </a:p>
          <a:p>
            <a:pPr defTabSz="342740" eaLnBrk="0" hangingPunct="0">
              <a:lnSpc>
                <a:spcPts val="1100"/>
              </a:lnSpc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OCM PP11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2DBAA0-F0D0-4D90-BE5A-07411B907180}"/>
              </a:ext>
            </a:extLst>
          </p:cNvPr>
          <p:cNvSpPr txBox="1"/>
          <p:nvPr/>
        </p:nvSpPr>
        <p:spPr>
          <a:xfrm>
            <a:off x="7009354" y="4496988"/>
            <a:ext cx="5822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50000"/>
                  </a:schemeClr>
                </a:solidFill>
              </a:rPr>
              <a:t>Jun ‘22</a:t>
            </a: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0E17B54C-A6DD-4C80-9714-623BCEC55E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18746" y="3797430"/>
            <a:ext cx="891064" cy="500298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41148" tIns="38180" rIns="41148" bIns="38180" anchor="ctr">
            <a:spAutoFit/>
          </a:bodyPr>
          <a:lstStyle/>
          <a:p>
            <a:pPr defTabSz="342740" eaLnBrk="0" hangingPunct="0">
              <a:lnSpc>
                <a:spcPts val="1100"/>
              </a:lnSpc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OCF must begin to avoid lapse in APM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41905B-1125-4EED-9ED4-6D4C7874235B}"/>
              </a:ext>
            </a:extLst>
          </p:cNvPr>
          <p:cNvSpPr txBox="1"/>
          <p:nvPr/>
        </p:nvSpPr>
        <p:spPr>
          <a:xfrm>
            <a:off x="4317974" y="2911806"/>
            <a:ext cx="248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Anticipated OCF Timeline /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143128E-C618-4C9C-9CC1-EFBAAA3BFBC3}"/>
              </a:ext>
            </a:extLst>
          </p:cNvPr>
          <p:cNvCxnSpPr>
            <a:cxnSpLocks/>
          </p:cNvCxnSpPr>
          <p:nvPr/>
        </p:nvCxnSpPr>
        <p:spPr>
          <a:xfrm flipH="1" flipV="1">
            <a:off x="1914870" y="3656390"/>
            <a:ext cx="822" cy="776520"/>
          </a:xfrm>
          <a:prstGeom prst="line">
            <a:avLst/>
          </a:prstGeom>
          <a:ln w="9525">
            <a:solidFill>
              <a:schemeClr val="accent2"/>
            </a:solidFill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20">
            <a:extLst>
              <a:ext uri="{FF2B5EF4-FFF2-40B4-BE49-F238E27FC236}">
                <a16:creationId xmlns:a16="http://schemas.microsoft.com/office/drawing/2014/main" id="{F2E9C2C4-0A3A-4048-B4D0-0A8FD6E2FA4C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3737" y="3233172"/>
            <a:ext cx="848847" cy="106455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1148" tIns="38180" rIns="41148" bIns="38180" anchor="ctr">
            <a:spAutoFit/>
          </a:bodyPr>
          <a:lstStyle/>
          <a:p>
            <a:pPr defTabSz="342740" eaLnBrk="0" hangingPunct="0">
              <a:lnSpc>
                <a:spcPts val="1100"/>
              </a:lnSpc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Practices that did not earn a PBP through PP4 required to switch to 2-sided risk*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2BF7331-D8D8-4304-86FC-CDCF86D06404}"/>
              </a:ext>
            </a:extLst>
          </p:cNvPr>
          <p:cNvSpPr txBox="1"/>
          <p:nvPr/>
        </p:nvSpPr>
        <p:spPr>
          <a:xfrm>
            <a:off x="457199" y="5195450"/>
            <a:ext cx="8138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Simultaneously, CMS finalized a mandatory Radiation Oncology Model on September 18, 2020, signaling CMS’ continued commitment to testing oncology-focused models.</a:t>
            </a: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38B2AD5C-8C60-4693-9748-AC8F2F95F30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52585" y="3374237"/>
            <a:ext cx="764731" cy="92349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41148" tIns="38180" rIns="41148" bIns="38180" anchor="ctr">
            <a:spAutoFit/>
          </a:bodyPr>
          <a:lstStyle/>
          <a:p>
            <a:pPr defTabSz="342740" eaLnBrk="0" hangingPunct="0">
              <a:lnSpc>
                <a:spcPts val="1100"/>
              </a:lnSpc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COVID-19 causes significant disruption to oncology care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0D9961-A9F3-1D4A-B83E-BA2F4423BA30}"/>
              </a:ext>
            </a:extLst>
          </p:cNvPr>
          <p:cNvGrpSpPr/>
          <p:nvPr/>
        </p:nvGrpSpPr>
        <p:grpSpPr>
          <a:xfrm>
            <a:off x="561290" y="4770519"/>
            <a:ext cx="8056834" cy="341535"/>
            <a:chOff x="457199" y="4811758"/>
            <a:chExt cx="8056834" cy="34153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2BCF312-44BF-4AAC-845B-7890F4E7644A}"/>
                </a:ext>
              </a:extLst>
            </p:cNvPr>
            <p:cNvSpPr/>
            <p:nvPr/>
          </p:nvSpPr>
          <p:spPr>
            <a:xfrm>
              <a:off x="457199" y="4872702"/>
              <a:ext cx="8056834" cy="2805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0331EF0-484B-4DA4-8DF1-BBB085858CC3}"/>
                </a:ext>
              </a:extLst>
            </p:cNvPr>
            <p:cNvSpPr txBox="1"/>
            <p:nvPr/>
          </p:nvSpPr>
          <p:spPr>
            <a:xfrm>
              <a:off x="5698312" y="4890058"/>
              <a:ext cx="19909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</a:rPr>
                <a:t>Unconfirmed OCF Milestones</a:t>
              </a:r>
            </a:p>
          </p:txBody>
        </p:sp>
        <p:sp>
          <p:nvSpPr>
            <p:cNvPr id="43" name="Triangle 35">
              <a:extLst>
                <a:ext uri="{FF2B5EF4-FFF2-40B4-BE49-F238E27FC236}">
                  <a16:creationId xmlns:a16="http://schemas.microsoft.com/office/drawing/2014/main" id="{1DEAFBB5-1D05-49BC-95E7-B3C1AB480876}"/>
                </a:ext>
              </a:extLst>
            </p:cNvPr>
            <p:cNvSpPr/>
            <p:nvPr/>
          </p:nvSpPr>
          <p:spPr>
            <a:xfrm>
              <a:off x="549485" y="4811758"/>
              <a:ext cx="124847" cy="68963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F8A3FF2-CFB7-4757-AC0A-EB7182EF954D}"/>
                </a:ext>
              </a:extLst>
            </p:cNvPr>
            <p:cNvSpPr/>
            <p:nvPr/>
          </p:nvSpPr>
          <p:spPr>
            <a:xfrm>
              <a:off x="5620281" y="4955530"/>
              <a:ext cx="108853" cy="108854"/>
            </a:xfrm>
            <a:prstGeom prst="ellipse">
              <a:avLst/>
            </a:prstGeom>
            <a:solidFill>
              <a:schemeClr val="bg2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1AD920E-DF61-4035-83F7-07EA188EFF28}"/>
                </a:ext>
              </a:extLst>
            </p:cNvPr>
            <p:cNvSpPr txBox="1"/>
            <p:nvPr/>
          </p:nvSpPr>
          <p:spPr>
            <a:xfrm>
              <a:off x="639285" y="4890058"/>
              <a:ext cx="15500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2"/>
                  </a:solidFill>
                </a:rPr>
                <a:t>OCM Milestones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D34C6A6-13CE-4C84-9CA5-5D811569CCA8}"/>
                </a:ext>
              </a:extLst>
            </p:cNvPr>
            <p:cNvSpPr/>
            <p:nvPr/>
          </p:nvSpPr>
          <p:spPr>
            <a:xfrm>
              <a:off x="561254" y="4955530"/>
              <a:ext cx="108853" cy="108854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9666C2F-3D2D-4F7E-B727-6F1BEADC7F8A}"/>
                </a:ext>
              </a:extLst>
            </p:cNvPr>
            <p:cNvSpPr txBox="1"/>
            <p:nvPr/>
          </p:nvSpPr>
          <p:spPr>
            <a:xfrm>
              <a:off x="1972328" y="4890058"/>
              <a:ext cx="1803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</a:rPr>
                <a:t>COVID-19 Developments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83DC8CD-2A33-4B21-AFAE-0D9D2CDF50CD}"/>
                </a:ext>
              </a:extLst>
            </p:cNvPr>
            <p:cNvSpPr/>
            <p:nvPr/>
          </p:nvSpPr>
          <p:spPr>
            <a:xfrm>
              <a:off x="1902022" y="4955530"/>
              <a:ext cx="108853" cy="108854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A868CE6-B731-4AED-A4B0-F8C9ABC608F9}"/>
                </a:ext>
              </a:extLst>
            </p:cNvPr>
            <p:cNvSpPr/>
            <p:nvPr/>
          </p:nvSpPr>
          <p:spPr>
            <a:xfrm>
              <a:off x="3723127" y="4955530"/>
              <a:ext cx="108853" cy="108854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48775-F5C1-44EE-9499-7A4B9FF0649A}"/>
                </a:ext>
              </a:extLst>
            </p:cNvPr>
            <p:cNvSpPr txBox="1"/>
            <p:nvPr/>
          </p:nvSpPr>
          <p:spPr>
            <a:xfrm>
              <a:off x="3788189" y="4890058"/>
              <a:ext cx="1803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</a:rPr>
                <a:t>RO Model Developments</a:t>
              </a: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E69CFDE-DE3E-4904-9139-9435DB5B63BD}"/>
              </a:ext>
            </a:extLst>
          </p:cNvPr>
          <p:cNvCxnSpPr>
            <a:cxnSpLocks/>
          </p:cNvCxnSpPr>
          <p:nvPr/>
        </p:nvCxnSpPr>
        <p:spPr>
          <a:xfrm flipV="1">
            <a:off x="3678099" y="4020159"/>
            <a:ext cx="0" cy="403663"/>
          </a:xfrm>
          <a:prstGeom prst="line">
            <a:avLst/>
          </a:prstGeom>
          <a:ln w="9525">
            <a:solidFill>
              <a:schemeClr val="accent4"/>
            </a:solidFill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8CDCC1A-CD17-4373-9D7F-C4978D273856}"/>
              </a:ext>
            </a:extLst>
          </p:cNvPr>
          <p:cNvSpPr txBox="1"/>
          <p:nvPr/>
        </p:nvSpPr>
        <p:spPr>
          <a:xfrm>
            <a:off x="3374330" y="4495129"/>
            <a:ext cx="788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50000"/>
                  </a:schemeClr>
                </a:solidFill>
              </a:rPr>
              <a:t>Sept ‘20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9239EA45-7F91-49A8-BD98-E1C96332C6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43529" y="3656365"/>
            <a:ext cx="639652" cy="6413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square" lIns="41148" tIns="38180" rIns="41148" bIns="38180" anchor="ctr">
            <a:spAutoFit/>
          </a:bodyPr>
          <a:lstStyle/>
          <a:p>
            <a:pPr defTabSz="342740" eaLnBrk="0" hangingPunct="0">
              <a:lnSpc>
                <a:spcPts val="1100"/>
              </a:lnSpc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CMS Finalized RO Model 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2C775FE-BC80-4C52-BA31-1E4AB301FB64}"/>
              </a:ext>
            </a:extLst>
          </p:cNvPr>
          <p:cNvCxnSpPr>
            <a:cxnSpLocks/>
            <a:endCxn id="40" idx="2"/>
          </p:cNvCxnSpPr>
          <p:nvPr/>
        </p:nvCxnSpPr>
        <p:spPr>
          <a:xfrm flipV="1">
            <a:off x="4571499" y="4297728"/>
            <a:ext cx="0" cy="132702"/>
          </a:xfrm>
          <a:prstGeom prst="line">
            <a:avLst/>
          </a:prstGeom>
          <a:ln w="9525">
            <a:solidFill>
              <a:schemeClr val="accent4"/>
            </a:solidFill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C835F03-C2EC-4976-8D6B-3329D66F1BA0}"/>
              </a:ext>
            </a:extLst>
          </p:cNvPr>
          <p:cNvSpPr txBox="1"/>
          <p:nvPr/>
        </p:nvSpPr>
        <p:spPr>
          <a:xfrm>
            <a:off x="4315368" y="4495129"/>
            <a:ext cx="5771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50000"/>
                  </a:schemeClr>
                </a:solidFill>
              </a:rPr>
              <a:t>Jan ‘21</a:t>
            </a:r>
          </a:p>
        </p:txBody>
      </p:sp>
      <p:sp>
        <p:nvSpPr>
          <p:cNvPr id="51" name="Content Placeholder 16">
            <a:extLst>
              <a:ext uri="{FF2B5EF4-FFF2-40B4-BE49-F238E27FC236}">
                <a16:creationId xmlns:a16="http://schemas.microsoft.com/office/drawing/2014/main" id="{C0B42FD6-2DE2-F74C-B9BC-9EC5A09247AC}"/>
              </a:ext>
            </a:extLst>
          </p:cNvPr>
          <p:cNvSpPr txBox="1">
            <a:spLocks/>
          </p:cNvSpPr>
          <p:nvPr/>
        </p:nvSpPr>
        <p:spPr>
          <a:xfrm>
            <a:off x="446925" y="5533127"/>
            <a:ext cx="7556644" cy="549244"/>
          </a:xfrm>
          <a:prstGeom prst="rect">
            <a:avLst/>
          </a:prstGeom>
        </p:spPr>
        <p:txBody>
          <a:bodyPr lIns="91440" anchor="b" anchorCtr="0"/>
          <a:lstStyle>
            <a:lvl1pPr marL="137160" marR="0" indent="-13716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charset="2"/>
              <a:buAutoNum type="arabicPlain"/>
              <a:tabLst/>
              <a:defRPr lang="en-US" sz="900" kern="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90563" indent="-233363" algn="l" defTabSz="457039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23838" algn="l" defTabSz="457039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7763" indent="-233363" algn="l" defTabSz="457039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3838" algn="l" defTabSz="457039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1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5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9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3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00" dirty="0">
                <a:solidFill>
                  <a:schemeClr val="accent6">
                    <a:lumMod val="50000"/>
                  </a:schemeClr>
                </a:solidFill>
              </a:rPr>
              <a:t>OCM: Oncology Care Model; CMMI: Center for Medicare and Medicaid Innovation; PBP: Performance Based Payment; RFA: Request for Applications; OCF: Oncology Care First Model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3F0BB02-98B9-1A45-9A21-AFA7AE229FC2}"/>
              </a:ext>
            </a:extLst>
          </p:cNvPr>
          <p:cNvCxnSpPr>
            <a:cxnSpLocks/>
          </p:cNvCxnSpPr>
          <p:nvPr/>
        </p:nvCxnSpPr>
        <p:spPr>
          <a:xfrm>
            <a:off x="546099" y="1234746"/>
            <a:ext cx="8033179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5AA32A3-1B05-6C4A-821A-094C81BF68EB}"/>
              </a:ext>
            </a:extLst>
          </p:cNvPr>
          <p:cNvCxnSpPr>
            <a:cxnSpLocks/>
          </p:cNvCxnSpPr>
          <p:nvPr/>
        </p:nvCxnSpPr>
        <p:spPr>
          <a:xfrm>
            <a:off x="546099" y="2702237"/>
            <a:ext cx="8033179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Content Placeholder 12">
            <a:extLst>
              <a:ext uri="{FF2B5EF4-FFF2-40B4-BE49-F238E27FC236}">
                <a16:creationId xmlns:a16="http://schemas.microsoft.com/office/drawing/2014/main" id="{39EDE779-8454-1E4A-9A6C-3FF65E44538B}"/>
              </a:ext>
            </a:extLst>
          </p:cNvPr>
          <p:cNvGraphicFramePr>
            <a:graphicFrameLocks/>
          </p:cNvGraphicFramePr>
          <p:nvPr/>
        </p:nvGraphicFramePr>
        <p:xfrm>
          <a:off x="559063" y="1379462"/>
          <a:ext cx="8067204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3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2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1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</a:rPr>
                        <a:t>Financial Methodology Changes /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T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3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</a:rPr>
                        <a:t>Quality Reporting Changes / 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T="0">
                    <a:lnL w="6350" cap="flat" cmpd="sng" algn="ctr">
                      <a:solidFill>
                        <a:srgbClr val="A3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3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</a:rPr>
                        <a:t>Model Timeline Changes /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T="0">
                    <a:lnL w="6350" cap="flat" cmpd="sng" algn="ctr">
                      <a:solidFill>
                        <a:srgbClr val="A3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451"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●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Option to forgo risk for PPs affected       by PHE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●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For at-risk OCM practices, remove COVID-19 episodes from reconciliation</a:t>
                      </a:r>
                    </a:p>
                  </a:txBody>
                  <a:tcPr marL="0" marR="137160" marT="914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3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●"/>
                      </a:pP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Optional quality measure and beneficiary-level data reporting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●"/>
                      </a:pP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Remove cost/resource and practice transformation reporting requirements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R="137160" marT="91440" marB="0">
                    <a:lnL w="6350" cap="flat" cmpd="sng" algn="ctr">
                      <a:solidFill>
                        <a:srgbClr val="A3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3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●"/>
                      </a:pP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Extend model for 1 year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R="137160" marT="91440" marB="0">
                    <a:lnL w="6350" cap="flat" cmpd="sng" algn="ctr">
                      <a:solidFill>
                        <a:srgbClr val="A3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4ECD94F-F610-5C45-BBC6-83EA8C544745}"/>
              </a:ext>
            </a:extLst>
          </p:cNvPr>
          <p:cNvCxnSpPr>
            <a:cxnSpLocks/>
          </p:cNvCxnSpPr>
          <p:nvPr/>
        </p:nvCxnSpPr>
        <p:spPr>
          <a:xfrm>
            <a:off x="562625" y="1621739"/>
            <a:ext cx="2811705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5A10371-4C13-E54C-B201-EC50B04AAFB9}"/>
              </a:ext>
            </a:extLst>
          </p:cNvPr>
          <p:cNvCxnSpPr>
            <a:cxnSpLocks/>
          </p:cNvCxnSpPr>
          <p:nvPr/>
        </p:nvCxnSpPr>
        <p:spPr>
          <a:xfrm>
            <a:off x="3572908" y="1621739"/>
            <a:ext cx="2910085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C107C89-E2D2-7B4A-B9D3-1162F9AB6CAD}"/>
              </a:ext>
            </a:extLst>
          </p:cNvPr>
          <p:cNvCxnSpPr>
            <a:cxnSpLocks/>
          </p:cNvCxnSpPr>
          <p:nvPr/>
        </p:nvCxnSpPr>
        <p:spPr>
          <a:xfrm>
            <a:off x="6652097" y="1621739"/>
            <a:ext cx="1922799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Slide Number Placeholder 1">
            <a:extLst>
              <a:ext uri="{FF2B5EF4-FFF2-40B4-BE49-F238E27FC236}">
                <a16:creationId xmlns:a16="http://schemas.microsoft.com/office/drawing/2014/main" id="{DEA09D9A-7499-7148-826D-9A1F8DF2C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</p:spPr>
        <p:txBody>
          <a:bodyPr/>
          <a:lstStyle/>
          <a:p>
            <a:fld id="{1046E0F0-A629-AF47-82DD-3B28C859BC1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20E3AE-ECEB-A646-A279-F824526978AB}"/>
              </a:ext>
            </a:extLst>
          </p:cNvPr>
          <p:cNvSpPr/>
          <p:nvPr/>
        </p:nvSpPr>
        <p:spPr>
          <a:xfrm>
            <a:off x="4114703" y="3606508"/>
            <a:ext cx="454361" cy="742856"/>
          </a:xfrm>
          <a:custGeom>
            <a:avLst/>
            <a:gdLst>
              <a:gd name="connsiteX0" fmla="*/ 0 w 901842"/>
              <a:gd name="connsiteY0" fmla="*/ 0 h 742856"/>
              <a:gd name="connsiteX1" fmla="*/ 901842 w 901842"/>
              <a:gd name="connsiteY1" fmla="*/ 0 h 742856"/>
              <a:gd name="connsiteX2" fmla="*/ 901842 w 901842"/>
              <a:gd name="connsiteY2" fmla="*/ 742856 h 742856"/>
              <a:gd name="connsiteX3" fmla="*/ 0 w 901842"/>
              <a:gd name="connsiteY3" fmla="*/ 742856 h 742856"/>
              <a:gd name="connsiteX4" fmla="*/ 0 w 901842"/>
              <a:gd name="connsiteY4" fmla="*/ 0 h 742856"/>
              <a:gd name="connsiteX0" fmla="*/ 0 w 901842"/>
              <a:gd name="connsiteY0" fmla="*/ 0 h 742856"/>
              <a:gd name="connsiteX1" fmla="*/ 439043 w 901842"/>
              <a:gd name="connsiteY1" fmla="*/ 0 h 742856"/>
              <a:gd name="connsiteX2" fmla="*/ 901842 w 901842"/>
              <a:gd name="connsiteY2" fmla="*/ 742856 h 742856"/>
              <a:gd name="connsiteX3" fmla="*/ 0 w 901842"/>
              <a:gd name="connsiteY3" fmla="*/ 742856 h 742856"/>
              <a:gd name="connsiteX4" fmla="*/ 0 w 901842"/>
              <a:gd name="connsiteY4" fmla="*/ 0 h 742856"/>
              <a:gd name="connsiteX0" fmla="*/ 0 w 442776"/>
              <a:gd name="connsiteY0" fmla="*/ 0 h 742856"/>
              <a:gd name="connsiteX1" fmla="*/ 439043 w 442776"/>
              <a:gd name="connsiteY1" fmla="*/ 0 h 742856"/>
              <a:gd name="connsiteX2" fmla="*/ 442776 w 442776"/>
              <a:gd name="connsiteY2" fmla="*/ 742856 h 742856"/>
              <a:gd name="connsiteX3" fmla="*/ 0 w 442776"/>
              <a:gd name="connsiteY3" fmla="*/ 742856 h 742856"/>
              <a:gd name="connsiteX4" fmla="*/ 0 w 442776"/>
              <a:gd name="connsiteY4" fmla="*/ 0 h 742856"/>
              <a:gd name="connsiteX0" fmla="*/ 0 w 443135"/>
              <a:gd name="connsiteY0" fmla="*/ 0 h 742856"/>
              <a:gd name="connsiteX1" fmla="*/ 442776 w 443135"/>
              <a:gd name="connsiteY1" fmla="*/ 0 h 742856"/>
              <a:gd name="connsiteX2" fmla="*/ 442776 w 443135"/>
              <a:gd name="connsiteY2" fmla="*/ 742856 h 742856"/>
              <a:gd name="connsiteX3" fmla="*/ 0 w 443135"/>
              <a:gd name="connsiteY3" fmla="*/ 742856 h 742856"/>
              <a:gd name="connsiteX4" fmla="*/ 0 w 443135"/>
              <a:gd name="connsiteY4" fmla="*/ 0 h 74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135" h="742856">
                <a:moveTo>
                  <a:pt x="0" y="0"/>
                </a:moveTo>
                <a:lnTo>
                  <a:pt x="442776" y="0"/>
                </a:lnTo>
                <a:cubicBezTo>
                  <a:pt x="444020" y="247619"/>
                  <a:pt x="441532" y="495237"/>
                  <a:pt x="442776" y="742856"/>
                </a:cubicBezTo>
                <a:lnTo>
                  <a:pt x="0" y="7428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44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16">
            <a:extLst>
              <a:ext uri="{FF2B5EF4-FFF2-40B4-BE49-F238E27FC236}">
                <a16:creationId xmlns:a16="http://schemas.microsoft.com/office/drawing/2014/main" id="{97414559-E9E7-7843-AABD-D75B995E2D19}"/>
              </a:ext>
            </a:extLst>
          </p:cNvPr>
          <p:cNvSpPr/>
          <p:nvPr/>
        </p:nvSpPr>
        <p:spPr>
          <a:xfrm>
            <a:off x="4569064" y="3610438"/>
            <a:ext cx="465580" cy="742856"/>
          </a:xfrm>
          <a:custGeom>
            <a:avLst/>
            <a:gdLst>
              <a:gd name="connsiteX0" fmla="*/ 0 w 901842"/>
              <a:gd name="connsiteY0" fmla="*/ 0 h 742856"/>
              <a:gd name="connsiteX1" fmla="*/ 901842 w 901842"/>
              <a:gd name="connsiteY1" fmla="*/ 0 h 742856"/>
              <a:gd name="connsiteX2" fmla="*/ 901842 w 901842"/>
              <a:gd name="connsiteY2" fmla="*/ 742856 h 742856"/>
              <a:gd name="connsiteX3" fmla="*/ 0 w 901842"/>
              <a:gd name="connsiteY3" fmla="*/ 742856 h 742856"/>
              <a:gd name="connsiteX4" fmla="*/ 0 w 901842"/>
              <a:gd name="connsiteY4" fmla="*/ 0 h 742856"/>
              <a:gd name="connsiteX0" fmla="*/ 0 w 901842"/>
              <a:gd name="connsiteY0" fmla="*/ 0 h 742856"/>
              <a:gd name="connsiteX1" fmla="*/ 439043 w 901842"/>
              <a:gd name="connsiteY1" fmla="*/ 0 h 742856"/>
              <a:gd name="connsiteX2" fmla="*/ 901842 w 901842"/>
              <a:gd name="connsiteY2" fmla="*/ 742856 h 742856"/>
              <a:gd name="connsiteX3" fmla="*/ 0 w 901842"/>
              <a:gd name="connsiteY3" fmla="*/ 742856 h 742856"/>
              <a:gd name="connsiteX4" fmla="*/ 0 w 901842"/>
              <a:gd name="connsiteY4" fmla="*/ 0 h 742856"/>
              <a:gd name="connsiteX0" fmla="*/ 0 w 442776"/>
              <a:gd name="connsiteY0" fmla="*/ 0 h 742856"/>
              <a:gd name="connsiteX1" fmla="*/ 439043 w 442776"/>
              <a:gd name="connsiteY1" fmla="*/ 0 h 742856"/>
              <a:gd name="connsiteX2" fmla="*/ 442776 w 442776"/>
              <a:gd name="connsiteY2" fmla="*/ 742856 h 742856"/>
              <a:gd name="connsiteX3" fmla="*/ 0 w 442776"/>
              <a:gd name="connsiteY3" fmla="*/ 742856 h 742856"/>
              <a:gd name="connsiteX4" fmla="*/ 0 w 442776"/>
              <a:gd name="connsiteY4" fmla="*/ 0 h 742856"/>
              <a:gd name="connsiteX0" fmla="*/ 0 w 443135"/>
              <a:gd name="connsiteY0" fmla="*/ 0 h 742856"/>
              <a:gd name="connsiteX1" fmla="*/ 442776 w 443135"/>
              <a:gd name="connsiteY1" fmla="*/ 0 h 742856"/>
              <a:gd name="connsiteX2" fmla="*/ 442776 w 443135"/>
              <a:gd name="connsiteY2" fmla="*/ 742856 h 742856"/>
              <a:gd name="connsiteX3" fmla="*/ 0 w 443135"/>
              <a:gd name="connsiteY3" fmla="*/ 742856 h 742856"/>
              <a:gd name="connsiteX4" fmla="*/ 0 w 443135"/>
              <a:gd name="connsiteY4" fmla="*/ 0 h 74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135" h="742856">
                <a:moveTo>
                  <a:pt x="0" y="0"/>
                </a:moveTo>
                <a:lnTo>
                  <a:pt x="442776" y="0"/>
                </a:lnTo>
                <a:cubicBezTo>
                  <a:pt x="444020" y="247619"/>
                  <a:pt x="441532" y="495237"/>
                  <a:pt x="442776" y="742856"/>
                </a:cubicBezTo>
                <a:lnTo>
                  <a:pt x="0" y="7428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64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807BDF3E-DAA3-435F-A8CB-DED19C3758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64994" y="3656365"/>
            <a:ext cx="813009" cy="6413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square" lIns="41148" tIns="38180" rIns="41148" bIns="38180" anchor="ctr">
            <a:spAutoFit/>
          </a:bodyPr>
          <a:lstStyle/>
          <a:p>
            <a:pPr defTabSz="342740" eaLnBrk="0" hangingPunct="0">
              <a:lnSpc>
                <a:spcPts val="1100"/>
              </a:lnSpc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Proposed start of finalized </a:t>
            </a:r>
          </a:p>
          <a:p>
            <a:pPr defTabSz="342740" eaLnBrk="0" hangingPunct="0">
              <a:lnSpc>
                <a:spcPts val="1100"/>
              </a:lnSpc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RO Model </a:t>
            </a:r>
          </a:p>
        </p:txBody>
      </p:sp>
    </p:spTree>
    <p:extLst>
      <p:ext uri="{BB962C8B-B14F-4D97-AF65-F5344CB8AC3E}">
        <p14:creationId xmlns:p14="http://schemas.microsoft.com/office/powerpoint/2010/main" val="120912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A3FD7-C5F4-466F-B4E5-C81429BB4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Could Accelerate Transition to Risk-Based Contracts and Bundled Payment Methodology in Oncology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7ADA86-3137-4860-BD8F-E345406F9A7B}"/>
              </a:ext>
            </a:extLst>
          </p:cNvPr>
          <p:cNvSpPr/>
          <p:nvPr/>
        </p:nvSpPr>
        <p:spPr>
          <a:xfrm>
            <a:off x="2876099" y="3664909"/>
            <a:ext cx="5661375" cy="1653960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28016" rIns="91440" bIns="128016" rtlCol="0" anchor="t" anchorCtr="0"/>
          <a:lstStyle/>
          <a:p>
            <a:pPr>
              <a:spcAft>
                <a:spcPts val="600"/>
              </a:spcAft>
            </a:pPr>
            <a:endParaRPr lang="en-US" sz="12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78B280-CDD2-4D12-B230-996AEE5CCC09}"/>
              </a:ext>
            </a:extLst>
          </p:cNvPr>
          <p:cNvSpPr/>
          <p:nvPr/>
        </p:nvSpPr>
        <p:spPr>
          <a:xfrm>
            <a:off x="2884825" y="1689613"/>
            <a:ext cx="5661375" cy="1332763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28016" rIns="91440" bIns="128016" rtlCol="0" anchor="t" anchorCtr="0"/>
          <a:lstStyle/>
          <a:p>
            <a:pPr>
              <a:spcAft>
                <a:spcPts val="600"/>
              </a:spcAft>
            </a:pPr>
            <a:endParaRPr lang="en-US" sz="120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E53063-7612-46F7-A7AB-56FC5FCADA38}"/>
              </a:ext>
            </a:extLst>
          </p:cNvPr>
          <p:cNvGrpSpPr/>
          <p:nvPr/>
        </p:nvGrpSpPr>
        <p:grpSpPr>
          <a:xfrm>
            <a:off x="1419298" y="2191854"/>
            <a:ext cx="1203725" cy="2185416"/>
            <a:chOff x="-466344" y="1691321"/>
            <a:chExt cx="466344" cy="466344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A309C24-4327-4F54-8F83-B881AFEA25E1}"/>
                </a:ext>
              </a:extLst>
            </p:cNvPr>
            <p:cNvCxnSpPr>
              <a:cxnSpLocks/>
            </p:cNvCxnSpPr>
            <p:nvPr/>
          </p:nvCxnSpPr>
          <p:spPr>
            <a:xfrm>
              <a:off x="-466344" y="2157665"/>
              <a:ext cx="466344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8A508FB-AFE7-449E-BC84-D93F5C24A69C}"/>
                </a:ext>
              </a:extLst>
            </p:cNvPr>
            <p:cNvGrpSpPr/>
            <p:nvPr/>
          </p:nvGrpSpPr>
          <p:grpSpPr>
            <a:xfrm>
              <a:off x="-466344" y="1691321"/>
              <a:ext cx="466344" cy="466344"/>
              <a:chOff x="-466344" y="1691321"/>
              <a:chExt cx="466344" cy="466344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E8DE530-6BCA-478B-BCCE-330C7562B5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6344" y="1691321"/>
                <a:ext cx="466344" cy="0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E2DA57C1-520C-4CA8-922E-F85AF77F3F0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699516" y="1924493"/>
                <a:ext cx="466344" cy="0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85BDA01-A880-425A-941D-BCCA24EA505E}"/>
              </a:ext>
            </a:extLst>
          </p:cNvPr>
          <p:cNvSpPr/>
          <p:nvPr/>
        </p:nvSpPr>
        <p:spPr>
          <a:xfrm>
            <a:off x="621761" y="3315945"/>
            <a:ext cx="1203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COVID-19  Pandemic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94B2F2-9663-45EA-84B2-813163AE85CE}"/>
              </a:ext>
            </a:extLst>
          </p:cNvPr>
          <p:cNvSpPr/>
          <p:nvPr/>
        </p:nvSpPr>
        <p:spPr>
          <a:xfrm>
            <a:off x="2818040" y="3594805"/>
            <a:ext cx="5661375" cy="1653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28016" rIns="91440" bIns="128016" rtlCol="0" anchor="t" anchorCtr="0"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2"/>
                </a:solidFill>
              </a:rPr>
              <a:t>Increased Uncertainty, a Catalyst for Practice Consolidation </a:t>
            </a:r>
          </a:p>
          <a:p>
            <a:pPr marL="122238" lvl="1" indent="-122238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Smaller practices are looking to join larger medical groups, health systems, and payers to strengthen negotiating leverage</a:t>
            </a:r>
          </a:p>
          <a:p>
            <a:pPr marL="122238" lvl="1" indent="-122238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Consolidation reduces barriers to capitation and VBC implementation (e.g., necessary IT capabilities, infrastructure, adequate volume)</a:t>
            </a:r>
          </a:p>
          <a:p>
            <a:pPr marL="122238" lvl="1" indent="-122238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Oncology flexible care models require investments in innovation and overall program consolidation </a:t>
            </a:r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AC52FF0-074B-4BB0-959A-3D2698B96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19" y="2292119"/>
            <a:ext cx="2397347" cy="240066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40FF356-52C1-4C33-BBF2-165F388CE2F6}"/>
              </a:ext>
            </a:extLst>
          </p:cNvPr>
          <p:cNvSpPr/>
          <p:nvPr/>
        </p:nvSpPr>
        <p:spPr>
          <a:xfrm>
            <a:off x="711653" y="3044710"/>
            <a:ext cx="1377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COVID-19  Pandemic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5F9717E-19CF-4180-98F8-7DDC8683F594}"/>
              </a:ext>
            </a:extLst>
          </p:cNvPr>
          <p:cNvSpPr/>
          <p:nvPr/>
        </p:nvSpPr>
        <p:spPr>
          <a:xfrm>
            <a:off x="2818034" y="1609235"/>
            <a:ext cx="5661375" cy="13327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28016" rIns="91440" bIns="128016" rtlCol="0" anchor="t" anchorCtr="0"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Lower FFS Volumes, a Precursor to Episodic Payment</a:t>
            </a:r>
          </a:p>
          <a:p>
            <a:pPr marL="122238" lvl="1" indent="-122238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Steep and sudden declines in office visits and elective procedures due to lockdowns disproportionately impacted practices with higher FFS volume</a:t>
            </a:r>
          </a:p>
          <a:p>
            <a:pPr marL="122238" lvl="1" indent="-122238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Prospective PMPM payments increasingly attractive as practices grapple with uncertainty in cancer care market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0096AB-9F17-664E-8610-0EC5023ACFD6}"/>
              </a:ext>
            </a:extLst>
          </p:cNvPr>
          <p:cNvCxnSpPr/>
          <p:nvPr/>
        </p:nvCxnSpPr>
        <p:spPr>
          <a:xfrm>
            <a:off x="546099" y="1234746"/>
            <a:ext cx="8033179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16">
            <a:extLst>
              <a:ext uri="{FF2B5EF4-FFF2-40B4-BE49-F238E27FC236}">
                <a16:creationId xmlns:a16="http://schemas.microsoft.com/office/drawing/2014/main" id="{A048522D-C19E-C94F-B35B-A2FDE053637F}"/>
              </a:ext>
            </a:extLst>
          </p:cNvPr>
          <p:cNvSpPr txBox="1">
            <a:spLocks/>
          </p:cNvSpPr>
          <p:nvPr/>
        </p:nvSpPr>
        <p:spPr>
          <a:xfrm>
            <a:off x="446925" y="5533127"/>
            <a:ext cx="6570325" cy="549244"/>
          </a:xfrm>
          <a:prstGeom prst="rect">
            <a:avLst/>
          </a:prstGeom>
        </p:spPr>
        <p:txBody>
          <a:bodyPr lIns="91440" anchor="b" anchorCtr="0"/>
          <a:lstStyle>
            <a:lvl1pPr marL="137160" marR="0" indent="-13716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charset="2"/>
              <a:buAutoNum type="arabicPlain"/>
              <a:tabLst/>
              <a:defRPr lang="en-US" sz="900" kern="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90563" indent="-233363" algn="l" defTabSz="457039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23838" algn="l" defTabSz="457039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7763" indent="-233363" algn="l" defTabSz="457039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3838" algn="l" defTabSz="457039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1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5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9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3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00" dirty="0">
                <a:solidFill>
                  <a:schemeClr val="accent6">
                    <a:lumMod val="50000"/>
                  </a:schemeClr>
                </a:solidFill>
              </a:rPr>
              <a:t>PMPM: Per Member Per Month; FFS: Fee-for-Service; IT: Information Technology; VBC: Value-Based Care </a:t>
            </a:r>
          </a:p>
        </p:txBody>
      </p:sp>
      <p:sp>
        <p:nvSpPr>
          <p:cNvPr id="30" name="Slide Number Placeholder 1">
            <a:extLst>
              <a:ext uri="{FF2B5EF4-FFF2-40B4-BE49-F238E27FC236}">
                <a16:creationId xmlns:a16="http://schemas.microsoft.com/office/drawing/2014/main" id="{F1E127B7-55C4-6E4B-8D14-24ECE6934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509" y="6345073"/>
            <a:ext cx="531091" cy="365125"/>
          </a:xfrm>
        </p:spPr>
        <p:txBody>
          <a:bodyPr/>
          <a:lstStyle/>
          <a:p>
            <a:fld id="{1046E0F0-A629-AF47-82DD-3B28C859BC1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67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valere PowerPoint">
      <a:dk1>
        <a:srgbClr val="000000"/>
      </a:dk1>
      <a:lt1>
        <a:sysClr val="window" lastClr="FFFFFF"/>
      </a:lt1>
      <a:dk2>
        <a:srgbClr val="706464"/>
      </a:dk2>
      <a:lt2>
        <a:srgbClr val="F36B37"/>
      </a:lt2>
      <a:accent1>
        <a:srgbClr val="00A9F6"/>
      </a:accent1>
      <a:accent2>
        <a:srgbClr val="073857"/>
      </a:accent2>
      <a:accent3>
        <a:srgbClr val="74C800"/>
      </a:accent3>
      <a:accent4>
        <a:srgbClr val="009D3D"/>
      </a:accent4>
      <a:accent5>
        <a:srgbClr val="38AAA0"/>
      </a:accent5>
      <a:accent6>
        <a:srgbClr val="A3B7C1"/>
      </a:accent6>
      <a:hlink>
        <a:srgbClr val="007FB9"/>
      </a:hlink>
      <a:folHlink>
        <a:srgbClr val="00496D"/>
      </a:folHlink>
    </a:clrScheme>
    <a:fontScheme name="Avalere New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50000"/>
              <a:lumOff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AC08C4DED16D4CBC03CCD4F9EE31DA" ma:contentTypeVersion="19" ma:contentTypeDescription="Create a new document." ma:contentTypeScope="" ma:versionID="f798cbd44260e63786f3b724eba1ca54">
  <xsd:schema xmlns:xsd="http://www.w3.org/2001/XMLSchema" xmlns:xs="http://www.w3.org/2001/XMLSchema" xmlns:p="http://schemas.microsoft.com/office/2006/metadata/properties" xmlns:ns1="http://schemas.microsoft.com/sharepoint/v3" xmlns:ns3="8aa56b2e-a5f0-4b0e-9729-f09164cecd68" xmlns:ns4="e57e54fd-46aa-40b9-8c94-aa5292e3a064" targetNamespace="http://schemas.microsoft.com/office/2006/metadata/properties" ma:root="true" ma:fieldsID="82cdf0ea07e1cf895be25c643073ddb6" ns1:_="" ns3:_="" ns4:_="">
    <xsd:import namespace="http://schemas.microsoft.com/sharepoint/v3"/>
    <xsd:import namespace="8aa56b2e-a5f0-4b0e-9729-f09164cecd68"/>
    <xsd:import namespace="e57e54fd-46aa-40b9-8c94-aa5292e3a064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a56b2e-a5f0-4b0e-9729-f09164cecd68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e54fd-46aa-40b9-8c94-aa5292e3a064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8aa56b2e-a5f0-4b0e-9729-f09164cecd68" xsi:nil="true"/>
    <MigrationWizIdDocumentLibraryPermissions xmlns="8aa56b2e-a5f0-4b0e-9729-f09164cecd68" xsi:nil="true"/>
    <MigrationWizIdPermissionLevels xmlns="8aa56b2e-a5f0-4b0e-9729-f09164cecd68" xsi:nil="true"/>
    <MigrationWizIdSecurityGroups xmlns="8aa56b2e-a5f0-4b0e-9729-f09164cecd68" xsi:nil="true"/>
    <MigrationWizId xmlns="8aa56b2e-a5f0-4b0e-9729-f09164cecd68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373B812-D99E-48B7-820A-93B9135418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695A3E-7D50-4ED7-8677-D7778F3C5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aa56b2e-a5f0-4b0e-9729-f09164cecd68"/>
    <ds:schemaRef ds:uri="e57e54fd-46aa-40b9-8c94-aa5292e3a0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06A768-68E9-4C4A-81D2-8E39B94FBF38}">
  <ds:schemaRefs>
    <ds:schemaRef ds:uri="e57e54fd-46aa-40b9-8c94-aa5292e3a064"/>
    <ds:schemaRef ds:uri="http://www.w3.org/XML/1998/namespace"/>
    <ds:schemaRef ds:uri="8aa56b2e-a5f0-4b0e-9729-f09164cecd68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sharepoint/v3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39026</TotalTime>
  <Words>1489</Words>
  <Application>Microsoft Office PowerPoint</Application>
  <PresentationFormat>On-screen Show (4:3)</PresentationFormat>
  <Paragraphs>204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Courier New</vt:lpstr>
      <vt:lpstr>Helvetica 55 Roman</vt:lpstr>
      <vt:lpstr>Times New Roman</vt:lpstr>
      <vt:lpstr>Wingdings</vt:lpstr>
      <vt:lpstr>Office Theme</vt:lpstr>
      <vt:lpstr>PowerPoint Presentation</vt:lpstr>
      <vt:lpstr>Today’s Speakers</vt:lpstr>
      <vt:lpstr>Today’s Conversation</vt:lpstr>
      <vt:lpstr>COVID-19 Has Caused Significant Disruptions in Cancer Care Delivery with Short- and Long-Term Implications</vt:lpstr>
      <vt:lpstr>Barriers to Care Caused by COVID-19 Complications Have Resulted in Significant Reductions in Patient Visits</vt:lpstr>
      <vt:lpstr>Limitations on Delivery of Care Due to COVID-19 Have Resulted in Significant Reductions in Cancer Screenings</vt:lpstr>
      <vt:lpstr>Reductions in Infusion Services in July and Later Months May Be Attributable to Delayed and Postponed Screenings</vt:lpstr>
      <vt:lpstr>CMMI Announced Flexibilities and Revised Timeline for Practices Participating in Oncology Care Model</vt:lpstr>
      <vt:lpstr>COVID-19 Could Accelerate Transition to Risk-Based Contracts and Bundled Payment Methodology in Oncology</vt:lpstr>
      <vt:lpstr>Clinical Advancements in Oncology Have Significantly Improved Patient Care in Recent Years</vt:lpstr>
      <vt:lpstr>Clinical Advancements in Oncology Outpacing Regulatory Systems and Payment Infrastructure</vt:lpstr>
      <vt:lpstr>The Outcome of the Presidential Election Will Likely Impact Oncology Priorities </vt:lpstr>
      <vt:lpstr>PowerPoint Presentation</vt:lpstr>
    </vt:vector>
  </TitlesOfParts>
  <Company>column five 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Adrian Walsh</dc:creator>
  <cp:lastModifiedBy>Catherine Turner</cp:lastModifiedBy>
  <cp:revision>1355</cp:revision>
  <cp:lastPrinted>2018-04-24T15:19:17Z</cp:lastPrinted>
  <dcterms:created xsi:type="dcterms:W3CDTF">2013-02-11T19:03:32Z</dcterms:created>
  <dcterms:modified xsi:type="dcterms:W3CDTF">2020-10-21T21:04:53Z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0x010100B7AC08C4DED16D4CBC03CCD4F9EE31DA</vt:lpwstr>
  </property>
</Properties>
</file>